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5756" r:id="rId2"/>
  </p:sldMasterIdLst>
  <p:notesMasterIdLst>
    <p:notesMasterId r:id="rId13"/>
  </p:notesMasterIdLst>
  <p:handoutMasterIdLst>
    <p:handoutMasterId r:id="rId14"/>
  </p:handoutMasterIdLst>
  <p:sldIdLst>
    <p:sldId id="285" r:id="rId3"/>
    <p:sldId id="1120" r:id="rId4"/>
    <p:sldId id="1042" r:id="rId5"/>
    <p:sldId id="1357" r:id="rId6"/>
    <p:sldId id="1382" r:id="rId7"/>
    <p:sldId id="1384" r:id="rId8"/>
    <p:sldId id="1464" r:id="rId9"/>
    <p:sldId id="1366" r:id="rId10"/>
    <p:sldId id="1365" r:id="rId11"/>
    <p:sldId id="1046" r:id="rId12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Streker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D0276-256F-CD43-AAA6-F0323B2B7706}" v="7" dt="2024-10-30T08:37:08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30"/>
    <p:restoredTop sz="80259"/>
  </p:normalViewPr>
  <p:slideViewPr>
    <p:cSldViewPr>
      <p:cViewPr varScale="1">
        <p:scale>
          <a:sx n="95" d="100"/>
          <a:sy n="95" d="100"/>
        </p:scale>
        <p:origin x="33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0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3936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 Paradies" userId="5ef47953-ebb1-4f4c-a298-22b6fbe728ff" providerId="ADAL" clId="{2B1D0276-256F-CD43-AAA6-F0323B2B7706}"/>
    <pc:docChg chg="undo custSel delSld modSld sldOrd">
      <pc:chgData name="Yin Paradies" userId="5ef47953-ebb1-4f4c-a298-22b6fbe728ff" providerId="ADAL" clId="{2B1D0276-256F-CD43-AAA6-F0323B2B7706}" dt="2024-11-01T09:05:40.333" v="501" actId="255"/>
      <pc:docMkLst>
        <pc:docMk/>
      </pc:docMkLst>
      <pc:sldChg chg="modSp mod">
        <pc:chgData name="Yin Paradies" userId="5ef47953-ebb1-4f4c-a298-22b6fbe728ff" providerId="ADAL" clId="{2B1D0276-256F-CD43-AAA6-F0323B2B7706}" dt="2024-11-01T08:45:51.827" v="303" actId="313"/>
        <pc:sldMkLst>
          <pc:docMk/>
          <pc:sldMk cId="0" sldId="285"/>
        </pc:sldMkLst>
        <pc:spChg chg="mod">
          <ac:chgData name="Yin Paradies" userId="5ef47953-ebb1-4f4c-a298-22b6fbe728ff" providerId="ADAL" clId="{2B1D0276-256F-CD43-AAA6-F0323B2B7706}" dt="2024-11-01T08:45:51.827" v="303" actId="313"/>
          <ac:spMkLst>
            <pc:docMk/>
            <pc:sldMk cId="0" sldId="285"/>
            <ac:spMk id="350210" creationId="{7E37CE7C-1787-105A-5F57-61B70E97584A}"/>
          </ac:spMkLst>
        </pc:spChg>
      </pc:sldChg>
      <pc:sldChg chg="ord">
        <pc:chgData name="Yin Paradies" userId="5ef47953-ebb1-4f4c-a298-22b6fbe728ff" providerId="ADAL" clId="{2B1D0276-256F-CD43-AAA6-F0323B2B7706}" dt="2024-10-31T11:46:01.140" v="32" actId="20578"/>
        <pc:sldMkLst>
          <pc:docMk/>
          <pc:sldMk cId="0" sldId="1042"/>
        </pc:sldMkLst>
      </pc:sldChg>
      <pc:sldChg chg="del">
        <pc:chgData name="Yin Paradies" userId="5ef47953-ebb1-4f4c-a298-22b6fbe728ff" providerId="ADAL" clId="{2B1D0276-256F-CD43-AAA6-F0323B2B7706}" dt="2024-11-01T07:59:04.443" v="199" actId="2696"/>
        <pc:sldMkLst>
          <pc:docMk/>
          <pc:sldMk cId="0" sldId="1076"/>
        </pc:sldMkLst>
      </pc:sldChg>
      <pc:sldChg chg="modSp mod">
        <pc:chgData name="Yin Paradies" userId="5ef47953-ebb1-4f4c-a298-22b6fbe728ff" providerId="ADAL" clId="{2B1D0276-256F-CD43-AAA6-F0323B2B7706}" dt="2024-11-01T09:05:40.333" v="501" actId="255"/>
        <pc:sldMkLst>
          <pc:docMk/>
          <pc:sldMk cId="0" sldId="1120"/>
        </pc:sldMkLst>
        <pc:spChg chg="mod">
          <ac:chgData name="Yin Paradies" userId="5ef47953-ebb1-4f4c-a298-22b6fbe728ff" providerId="ADAL" clId="{2B1D0276-256F-CD43-AAA6-F0323B2B7706}" dt="2024-11-01T09:05:40.333" v="501" actId="255"/>
          <ac:spMkLst>
            <pc:docMk/>
            <pc:sldMk cId="0" sldId="1120"/>
            <ac:spMk id="51201" creationId="{C6CE9F52-B80F-3A2C-56E8-7803F13E89B9}"/>
          </ac:spMkLst>
        </pc:spChg>
      </pc:sldChg>
      <pc:sldChg chg="del">
        <pc:chgData name="Yin Paradies" userId="5ef47953-ebb1-4f4c-a298-22b6fbe728ff" providerId="ADAL" clId="{2B1D0276-256F-CD43-AAA6-F0323B2B7706}" dt="2024-10-31T11:45:44.540" v="29" actId="2696"/>
        <pc:sldMkLst>
          <pc:docMk/>
          <pc:sldMk cId="2736373959" sldId="1356"/>
        </pc:sldMkLst>
      </pc:sldChg>
      <pc:sldChg chg="modSp mod">
        <pc:chgData name="Yin Paradies" userId="5ef47953-ebb1-4f4c-a298-22b6fbe728ff" providerId="ADAL" clId="{2B1D0276-256F-CD43-AAA6-F0323B2B7706}" dt="2024-11-01T09:03:40.084" v="484" actId="20577"/>
        <pc:sldMkLst>
          <pc:docMk/>
          <pc:sldMk cId="0" sldId="1357"/>
        </pc:sldMkLst>
        <pc:spChg chg="mod">
          <ac:chgData name="Yin Paradies" userId="5ef47953-ebb1-4f4c-a298-22b6fbe728ff" providerId="ADAL" clId="{2B1D0276-256F-CD43-AAA6-F0323B2B7706}" dt="2024-11-01T09:03:40.084" v="484" actId="20577"/>
          <ac:spMkLst>
            <pc:docMk/>
            <pc:sldMk cId="0" sldId="1357"/>
            <ac:spMk id="28673" creationId="{8398CF03-8038-C191-E306-D23830933A23}"/>
          </ac:spMkLst>
        </pc:spChg>
      </pc:sldChg>
      <pc:sldChg chg="del">
        <pc:chgData name="Yin Paradies" userId="5ef47953-ebb1-4f4c-a298-22b6fbe728ff" providerId="ADAL" clId="{2B1D0276-256F-CD43-AAA6-F0323B2B7706}" dt="2024-10-31T11:45:45.193" v="30" actId="2696"/>
        <pc:sldMkLst>
          <pc:docMk/>
          <pc:sldMk cId="3428885970" sldId="1362"/>
        </pc:sldMkLst>
      </pc:sldChg>
      <pc:sldChg chg="modSp mod">
        <pc:chgData name="Yin Paradies" userId="5ef47953-ebb1-4f4c-a298-22b6fbe728ff" providerId="ADAL" clId="{2B1D0276-256F-CD43-AAA6-F0323B2B7706}" dt="2024-11-01T09:04:53.830" v="492" actId="255"/>
        <pc:sldMkLst>
          <pc:docMk/>
          <pc:sldMk cId="4094855772" sldId="1365"/>
        </pc:sldMkLst>
        <pc:spChg chg="mod">
          <ac:chgData name="Yin Paradies" userId="5ef47953-ebb1-4f4c-a298-22b6fbe728ff" providerId="ADAL" clId="{2B1D0276-256F-CD43-AAA6-F0323B2B7706}" dt="2024-11-01T09:04:53.830" v="492" actId="255"/>
          <ac:spMkLst>
            <pc:docMk/>
            <pc:sldMk cId="4094855772" sldId="1365"/>
            <ac:spMk id="51201" creationId="{37A6F989-FFC1-5D7C-422D-5FA04CD3F747}"/>
          </ac:spMkLst>
        </pc:spChg>
      </pc:sldChg>
      <pc:sldChg chg="modSp mod">
        <pc:chgData name="Yin Paradies" userId="5ef47953-ebb1-4f4c-a298-22b6fbe728ff" providerId="ADAL" clId="{2B1D0276-256F-CD43-AAA6-F0323B2B7706}" dt="2024-11-01T09:04:45.509" v="490" actId="255"/>
        <pc:sldMkLst>
          <pc:docMk/>
          <pc:sldMk cId="632250145" sldId="1366"/>
        </pc:sldMkLst>
        <pc:spChg chg="mod">
          <ac:chgData name="Yin Paradies" userId="5ef47953-ebb1-4f4c-a298-22b6fbe728ff" providerId="ADAL" clId="{2B1D0276-256F-CD43-AAA6-F0323B2B7706}" dt="2024-11-01T09:04:45.509" v="490" actId="255"/>
          <ac:spMkLst>
            <pc:docMk/>
            <pc:sldMk cId="632250145" sldId="1366"/>
            <ac:spMk id="51201" creationId="{37A6F989-FFC1-5D7C-422D-5FA04CD3F747}"/>
          </ac:spMkLst>
        </pc:spChg>
      </pc:sldChg>
      <pc:sldChg chg="modSp mod">
        <pc:chgData name="Yin Paradies" userId="5ef47953-ebb1-4f4c-a298-22b6fbe728ff" providerId="ADAL" clId="{2B1D0276-256F-CD43-AAA6-F0323B2B7706}" dt="2024-11-01T09:05:13.915" v="496" actId="255"/>
        <pc:sldMkLst>
          <pc:docMk/>
          <pc:sldMk cId="3294224821" sldId="1382"/>
        </pc:sldMkLst>
        <pc:spChg chg="mod">
          <ac:chgData name="Yin Paradies" userId="5ef47953-ebb1-4f4c-a298-22b6fbe728ff" providerId="ADAL" clId="{2B1D0276-256F-CD43-AAA6-F0323B2B7706}" dt="2024-11-01T09:05:13.915" v="496" actId="255"/>
          <ac:spMkLst>
            <pc:docMk/>
            <pc:sldMk cId="3294224821" sldId="1382"/>
            <ac:spMk id="28673" creationId="{1AA7BAA1-DFBB-23C7-093C-0B29C2464596}"/>
          </ac:spMkLst>
        </pc:spChg>
      </pc:sldChg>
      <pc:sldChg chg="modSp mod">
        <pc:chgData name="Yin Paradies" userId="5ef47953-ebb1-4f4c-a298-22b6fbe728ff" providerId="ADAL" clId="{2B1D0276-256F-CD43-AAA6-F0323B2B7706}" dt="2024-11-01T09:05:07.343" v="494" actId="255"/>
        <pc:sldMkLst>
          <pc:docMk/>
          <pc:sldMk cId="4082692063" sldId="1384"/>
        </pc:sldMkLst>
        <pc:spChg chg="mod">
          <ac:chgData name="Yin Paradies" userId="5ef47953-ebb1-4f4c-a298-22b6fbe728ff" providerId="ADAL" clId="{2B1D0276-256F-CD43-AAA6-F0323B2B7706}" dt="2024-11-01T09:05:07.343" v="494" actId="255"/>
          <ac:spMkLst>
            <pc:docMk/>
            <pc:sldMk cId="4082692063" sldId="1384"/>
            <ac:spMk id="28673" creationId="{AC62D91C-FE06-BB21-9406-0F82CD4FFF4B}"/>
          </ac:spMkLst>
        </pc:spChg>
      </pc:sldChg>
      <pc:sldChg chg="modSp mod">
        <pc:chgData name="Yin Paradies" userId="5ef47953-ebb1-4f4c-a298-22b6fbe728ff" providerId="ADAL" clId="{2B1D0276-256F-CD43-AAA6-F0323B2B7706}" dt="2024-11-01T09:04:33.876" v="487" actId="255"/>
        <pc:sldMkLst>
          <pc:docMk/>
          <pc:sldMk cId="2836649677" sldId="1464"/>
        </pc:sldMkLst>
        <pc:spChg chg="mod">
          <ac:chgData name="Yin Paradies" userId="5ef47953-ebb1-4f4c-a298-22b6fbe728ff" providerId="ADAL" clId="{2B1D0276-256F-CD43-AAA6-F0323B2B7706}" dt="2024-11-01T09:04:33.876" v="487" actId="255"/>
          <ac:spMkLst>
            <pc:docMk/>
            <pc:sldMk cId="2836649677" sldId="1464"/>
            <ac:spMk id="51201" creationId="{DCC4E5D7-DD86-FBEE-B7B1-7B23D4AB747D}"/>
          </ac:spMkLst>
        </pc:spChg>
      </pc:sldChg>
      <pc:sldChg chg="del">
        <pc:chgData name="Yin Paradies" userId="5ef47953-ebb1-4f4c-a298-22b6fbe728ff" providerId="ADAL" clId="{2B1D0276-256F-CD43-AAA6-F0323B2B7706}" dt="2024-11-01T07:59:03.896" v="198" actId="2696"/>
        <pc:sldMkLst>
          <pc:docMk/>
          <pc:sldMk cId="0" sldId="146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2F1798-1CCC-45AE-E88A-E83ECF0EF7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6B4B9D-6217-8C99-3311-0A9DEBE5DC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charset="0"/>
                <a:ea typeface="ＭＳ Ｐゴシック" charset="-128"/>
              </a:defRPr>
            </a:lvl1pPr>
          </a:lstStyle>
          <a:p>
            <a:pPr>
              <a:defRPr/>
            </a:pPr>
            <a:fld id="{E9531B8C-715C-43B7-8E07-9BEAD3411069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B4053-3576-B141-BA21-D9E5E76C2B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C0BEF-A97F-37D6-E4E4-6F3B261ABE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EDDF8D85-3DC9-4CB4-9816-E29804FA8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102E40-FDF9-7146-37C7-232FB22D2C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0251B35-2A25-B126-0597-288C6CBB59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5EC9ACE-3235-9C86-DB22-4A8C624D374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08EA6AF-92C5-DA76-3614-20AD1F9DCB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91063"/>
            <a:ext cx="5435600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2C50393-2193-A9EE-A8FF-4F1BCC53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42EBA7-FE30-D564-AC48-F2079E8365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46A140F-ACDA-451D-A822-ED718F1098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lackspace.wpengine.com/wp-content/uploads/2022/09/BlackSpace-Manifesto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2574136E-6D88-EEA5-5242-582F32724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282D27EF-01F1-4508-AE32-BDB16675879A}" type="slidenum">
              <a:rPr lang="en-US" altLang="en-US" smtClean="0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052E3573-8011-14F6-48D3-AAFF0B39B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57FFA59-D0BA-CEA1-1DD9-11DEC5DC8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>
            <a:extLst>
              <a:ext uri="{FF2B5EF4-FFF2-40B4-BE49-F238E27FC236}">
                <a16:creationId xmlns:a16="http://schemas.microsoft.com/office/drawing/2014/main" id="{B88AB6DE-3BAD-457B-791D-AE94FF582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2065E9D8-D66F-4EA3-B9F9-7E240D7D390C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0E4A82DD-8507-AE74-83E9-11F460A16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ED2FA619-33C3-0744-BAF4-2E55F38D8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AU" dirty="0">
                <a:hlinkClick r:id="rId3"/>
              </a:rPr>
              <a:t>https://blackspace.wpengine.com/wp-content/uploads/2022/09/BlackSpace-Manifesto.pdf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FA4B2868-2ADF-7990-4065-F703E19E91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D10DF7C-7AD8-4E67-8DDB-96D185DD9AEA}" type="slidenum">
              <a:rPr lang="en-US" altLang="en-US" smtClean="0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31FDE0D9-257D-EEC2-D9EA-96F5EAD555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8713" cy="3703637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181E2980-EF33-B423-55E6-3B37BC241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5" name="Rectangle 7">
            <a:extLst>
              <a:ext uri="{FF2B5EF4-FFF2-40B4-BE49-F238E27FC236}">
                <a16:creationId xmlns:a16="http://schemas.microsoft.com/office/drawing/2014/main" id="{797DF001-CAC5-EDD2-7E33-5E9C64B19C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fld id="{916D6A2C-4783-0548-B4D1-1A97A71D001B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D82C8E8F-AEC2-C54E-7A82-1026BF7DE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>
            <a:extLst>
              <a:ext uri="{FF2B5EF4-FFF2-40B4-BE49-F238E27FC236}">
                <a16:creationId xmlns:a16="http://schemas.microsoft.com/office/drawing/2014/main" id="{A4A66DC5-087C-EB5F-E321-D4A064A77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Ingrid Burkett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1CD98BA9-252A-795D-D08C-D1C08B082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fld id="{F3EEA8CA-5BFE-964B-8B54-663AF3D0EBCB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B5C0C7C-33F7-87FC-7CAE-1252D3997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A624E44-3313-E917-7C17-14345205D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451BF9-E7B3-2AF9-27EC-F9FD59EF7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3D6C28C8-289D-8863-44AA-740D1F4343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fld id="{F3EEA8CA-5BFE-964B-8B54-663AF3D0EBCB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D9296CA-7A59-380C-E14D-2C43707543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D6E45743-F0B3-4BB9-C75C-47395BECA5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dirty="0"/>
              <a:t>Anthea Lawson. </a:t>
            </a:r>
            <a:r>
              <a:rPr lang="en-AU"/>
              <a:t>2021. The </a:t>
            </a:r>
            <a:r>
              <a:rPr lang="en-AU" dirty="0"/>
              <a:t>Entangled Activist: Learning to recognise the master's tools. </a:t>
            </a:r>
            <a:r>
              <a:rPr lang="en-AU" dirty="0" err="1"/>
              <a:t>Perspectiva</a:t>
            </a:r>
            <a:r>
              <a:rPr lang="en-AU" dirty="0"/>
              <a:t> Press.</a:t>
            </a:r>
          </a:p>
          <a:p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644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1E48C-C954-ABDA-C07E-FB4CA8290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>
            <a:extLst>
              <a:ext uri="{FF2B5EF4-FFF2-40B4-BE49-F238E27FC236}">
                <a16:creationId xmlns:a16="http://schemas.microsoft.com/office/drawing/2014/main" id="{037B5E8F-8C99-E444-AA0B-32ADF4AC57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fld id="{F3EEA8CA-5BFE-964B-8B54-663AF3D0EBCB}" type="slidenum">
              <a:rPr lang="en-US" altLang="en-US" smtClean="0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1B718131-94EB-F714-598D-3BD90E536A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B672ED8-824D-F288-B7B0-99639DF37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Eyo</a:t>
            </a:r>
            <a:r>
              <a:rPr lang="en-A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AU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Ewara</a:t>
            </a:r>
            <a:r>
              <a:rPr lang="en-A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2023. The Intersection of Black Studies and Continental Philosophy. Philosophy Today. 67(4): 749-771.</a:t>
            </a:r>
          </a:p>
          <a:p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AU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Eyo</a:t>
            </a:r>
            <a:r>
              <a:rPr lang="en-AU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AU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Ewara</a:t>
            </a:r>
            <a:r>
              <a:rPr lang="en-AU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2023. For Estrangement: Queerness, Blackness, and Unintelligibility. Philosophy Compass 18 (3): e12897.</a:t>
            </a:r>
            <a:r>
              <a:rPr lang="en-AU" dirty="0">
                <a:effectLst/>
              </a:rPr>
              <a:t> </a:t>
            </a:r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875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949F6-F46A-3183-D77D-D81D47558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22A2D87F-8947-28D4-25E5-819A06EAF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D10DF7C-7AD8-4E67-8DDB-96D185DD9AEA}" type="slidenum">
              <a:rPr lang="en-US" altLang="en-US" smtClean="0">
                <a:latin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1F90D920-FEEA-50E3-2CAB-9089D2D8D3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8713" cy="3703637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AF32BA1-5395-FBFA-C41E-19A5481F0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807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837E6E6D-C70A-F781-6057-12DA546E7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5A038B39-1EE6-3B4B-9F8C-69F2D1479FD9}" type="slidenum">
              <a:rPr lang="en-US" altLang="en-US" smtClean="0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E37F2AB-637C-4898-172B-B894E11E4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8713" cy="3703637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5F407F0-250B-6991-3422-D4F9EA12A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7703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>
            <a:extLst>
              <a:ext uri="{FF2B5EF4-FFF2-40B4-BE49-F238E27FC236}">
                <a16:creationId xmlns:a16="http://schemas.microsoft.com/office/drawing/2014/main" id="{837E6E6D-C70A-F781-6057-12DA546E72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5A038B39-1EE6-3B4B-9F8C-69F2D1479FD9}" type="slidenum">
              <a:rPr lang="en-US" altLang="en-US" smtClean="0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AE37F2AB-637C-4898-172B-B894E11E4A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41363"/>
            <a:ext cx="4938713" cy="3703637"/>
          </a:xfrm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5F407F0-250B-6991-3422-D4F9EA12A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1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dirty="0"/>
              <a:t>Locating An Indigenous Anarchism by Aragorn! (2005)</a:t>
            </a:r>
            <a:endParaRPr lang="en-AU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3995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213586C-4B1D-516F-A7E8-E505A3FA373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0AC18BB5-31E1-1C2A-1259-FEE83BAFF7F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20AD9EDF-F9FE-E3AC-69BE-C8DF96A7DE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49C39DE6-AC51-EAD9-D51C-74F2E94465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6C3585AC-A528-746F-B854-A11BA91DB2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EFC98C90-DF7F-4F2B-79E7-C81994CD7E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51F6348D-134E-DB01-D2F2-74167B52A3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BA13A510-D45D-F10A-6EC0-34E513F580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+mn-ea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3AAA147E-B1C1-ED28-C122-02999AFC30D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35955 w 5740"/>
                <a:gd name="T5" fmla="*/ 7 h 1906"/>
                <a:gd name="T6" fmla="*/ 359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DE06242E-C4AF-7D23-5AD2-2B6699154ED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09191D1-6DF1-FAAB-2ADD-946009762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54FDCB7-9284-3A0D-BF22-0E17426F3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103DD-2116-4515-931F-B7D86A2A8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64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469DCC-E3A2-1462-F369-B3DF2CAC0A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6FE9B4-2C72-D4B0-39C1-06171795E6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5DA77-EFF7-4AF1-9341-6C015F565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D45C02A-44B2-FBD8-C192-F19E458B031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9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470DA83-E81B-1EA0-7A0B-775C54BE7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8F0322C-F20B-7683-E47E-0B4605723D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C4A7A-3660-4534-AF13-E15689B97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4F8FCD3-3E76-8250-B25C-33CD664432C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4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2D717-4974-2FC1-CA8A-2B4662CE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251BB-2DDA-4E54-A551-D9652A8C9C52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C2487-E84B-282A-B19E-723AA695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4236B-F4B3-8197-3F1D-E130E7A6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DE278-C232-4AC9-8901-DD43622527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842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DBB4A-F43E-DE9F-1086-5C462417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18D3-B12A-4C54-8B06-D8C92C73570C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CC753-B3B8-BE86-2C31-0CC544380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217A9-56D5-4C29-A496-DB5A3BB9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6AFF8-429E-4882-A2E1-392F177135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096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31D24-4328-75A9-75AA-03B3BF98A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CCC7-7516-434E-93D3-74A77B524DA5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F081-A2C3-DD22-A2AF-3FBB0D694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289BC-7A79-E6F1-44A6-DC4AFCB4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B705A-C6DD-40B3-9291-963A615B8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090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558F7B-F647-BE41-76EB-C3A7AB32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8BAE-7148-49FE-B1A6-136AD63AC70A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B029AD-62A4-D551-4D16-EFC7A3F1A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CC7067-8B4C-FBAA-3130-BB067193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EE21-A5E5-4765-87D8-BBA04EA7B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985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C2D9E3-E649-FF19-15C3-00139058B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50577-CE59-4D0C-B9B7-63F4E8747105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4EBFC23-A9C5-2314-A81B-23FB69CBE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D50964-3589-AE33-1FC2-C28DD032B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FF2AB-523F-4789-B09B-A7EFBB78A6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387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32BD2A-6E37-2674-1EFC-6D2BDF238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32EED-3ADC-469A-87CE-16D7D8F04685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B6FB105-DA95-D2F2-94EB-12A9DE61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962B510-78EE-7AD2-8D6F-9A150E29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07022-3913-45E6-92BA-D27C8F7760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044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D43EACF-0459-EECE-895A-7092DB548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2978D-B282-43E5-8504-25C34F3CBA53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D945D39-0A3E-AA68-9348-D4C1ED3B3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D03D6F-8EE8-6038-0814-D853256E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7E8D4-3718-434C-9934-312BEB9D4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118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AF013F2-64F2-635E-E4E2-9F04B15A0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92AE1-9846-46B2-9542-2EDA286B150E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61C5AB-AEF6-FEF0-E814-5C06C6D62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20371B-BE72-5259-03B0-3D5A3B919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D6499-C8EC-4F55-8B76-E5A256882D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91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88E1752-57C2-15AF-33D0-581746C8D2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65D5164-1B2E-39AD-A116-6C717830C89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011C-3AF9-475A-8165-BD9C653B3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FD38B14-305B-4C64-A039-9AFF80022C0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39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C59E8A7-D7E4-500B-4744-C0BCDEBE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389D-FB77-4811-A097-57EE783D70E9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4DA170-6768-FF0E-B742-901FC08FC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880056-0796-6145-00B3-6DBE324F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ADA73-6A72-482B-BDEC-33269B11DB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306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0D0EE-39E7-5965-7FB9-1A4B4DC6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A6577-165D-4728-B2DF-EFAD09077FC9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872D5-F069-BD61-D515-EDD4256A6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0CDF2-DA88-AD21-2449-444BAB89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42496-A96E-4AE1-A521-7E7056593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712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F1EC5-CE20-9458-A810-C94FBF96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AB61-529C-46BA-AB38-78164F161D73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821D8-3392-DE10-3C88-FC6B9326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1DE56-1297-B7A4-00BA-0A100312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F3685-B274-4E68-B3B7-D73A92D6CF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81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7BDB101-277C-AE95-0656-030DA9E196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D0927D-8B45-41A6-E17E-4C1CADA67F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D13E-769A-43E8-A308-1ECC831051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A40CF58-9AAA-80FE-8E07-D35720DAC91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7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00373F1-1D82-9DB8-EDB5-1EDC47D37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1A7884C-618B-9631-CF09-34C628E2B3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F3D2F-847A-4359-B47C-5AED28F89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35AE53F-5AF7-D33F-2466-8307BADB895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6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2C4D40-C739-2096-47B0-F6EA93826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28054C6-3FF5-33BB-3DB0-F33C033898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EDEF-9C25-4492-B5B5-35BE13FA1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C264E50-7146-F474-CC46-28C571959E3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7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9A79E8-6C8C-E979-D066-B6B17096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DEA0AF-DA40-A58F-BB09-8DB1868024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B96B3-C8F4-44D4-8031-FBC1B0701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1437FF4-1F86-0F5B-1EB4-686F0075F36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2154EB4-7173-08C6-AACA-AF17E50115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DA12772-9AF1-F777-0D69-300AE768FB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7392A-9AC3-406A-982D-BDACE6F530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42836C80-39CA-4D85-91AB-D8663D3B867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6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50D752C-8990-237D-001E-865B0AB37A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1825942-8C73-497E-0B41-E4A41FF2F8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FACEA-B0E6-414F-B62F-06DA77AF3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C607888-C3D3-A853-85DF-815AD65D860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595E35B-8011-0773-499F-B98F85E363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3FFD43-AF1A-59A4-BD87-B5E67D1C52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9814C-7E44-424C-BA01-F7F960A47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177143E-471E-F4FB-A6D6-807AB82209C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B5F42BB-A22B-51A0-7942-7FA4958664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2A65BD5-E811-E158-08A9-D365104F13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4E5D103-44CE-4281-895C-A15ADF7321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C4757845-C77F-47D4-D27C-59055E28F81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CB01ED46-AF1B-CE8B-FA6C-C5034501D7F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6870" name="Freeform 6">
                <a:extLst>
                  <a:ext uri="{FF2B5EF4-FFF2-40B4-BE49-F238E27FC236}">
                    <a16:creationId xmlns:a16="http://schemas.microsoft.com/office/drawing/2014/main" id="{EB04F497-C677-5056-31E6-E555A894A0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36871" name="Freeform 7">
                <a:extLst>
                  <a:ext uri="{FF2B5EF4-FFF2-40B4-BE49-F238E27FC236}">
                    <a16:creationId xmlns:a16="http://schemas.microsoft.com/office/drawing/2014/main" id="{154F0EB4-04C9-F3AB-005C-02E4591CF7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36872" name="Freeform 8">
                <a:extLst>
                  <a:ext uri="{FF2B5EF4-FFF2-40B4-BE49-F238E27FC236}">
                    <a16:creationId xmlns:a16="http://schemas.microsoft.com/office/drawing/2014/main" id="{8FAD8475-A985-02EC-2D04-D8A7DA4682A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4561BC40-5565-D36B-72D4-BFF6A52D87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74" name="Freeform 10">
                <a:extLst>
                  <a:ext uri="{FF2B5EF4-FFF2-40B4-BE49-F238E27FC236}">
                    <a16:creationId xmlns:a16="http://schemas.microsoft.com/office/drawing/2014/main" id="{CCE872BD-D7F0-793A-FCF6-FDCE5395DC0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Comic Sans MS" charset="0"/>
                  <a:ea typeface="+mn-ea"/>
                </a:endParaRPr>
              </a:p>
            </p:txBody>
          </p:sp>
        </p:grpSp>
        <p:sp>
          <p:nvSpPr>
            <p:cNvPr id="36875" name="Freeform 11">
              <a:extLst>
                <a:ext uri="{FF2B5EF4-FFF2-40B4-BE49-F238E27FC236}">
                  <a16:creationId xmlns:a16="http://schemas.microsoft.com/office/drawing/2014/main" id="{11941472-ED65-3E6F-20F6-5CC0F9EF22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+mn-ea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EF842240-9E29-CED4-19CD-8EE81CCBA3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7 h 1906"/>
                <a:gd name="T4" fmla="*/ 35955 w 5740"/>
                <a:gd name="T5" fmla="*/ 7 h 1906"/>
                <a:gd name="T6" fmla="*/ 3595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D22FBE42-62FE-E1B2-AB42-5A788BAD120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725C3397-5D5E-2F6D-E2DB-6A810C552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CBC1EA9E-D17F-64FD-EBD3-868D21DC1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7264" r:id="rId1"/>
    <p:sldLayoutId id="2147497242" r:id="rId2"/>
    <p:sldLayoutId id="2147497243" r:id="rId3"/>
    <p:sldLayoutId id="2147497244" r:id="rId4"/>
    <p:sldLayoutId id="2147497245" r:id="rId5"/>
    <p:sldLayoutId id="2147497246" r:id="rId6"/>
    <p:sldLayoutId id="2147497247" r:id="rId7"/>
    <p:sldLayoutId id="2147497248" r:id="rId8"/>
    <p:sldLayoutId id="2147497249" r:id="rId9"/>
    <p:sldLayoutId id="2147497250" r:id="rId10"/>
    <p:sldLayoutId id="21474972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>
            <a:extLst>
              <a:ext uri="{FF2B5EF4-FFF2-40B4-BE49-F238E27FC236}">
                <a16:creationId xmlns:a16="http://schemas.microsoft.com/office/drawing/2014/main" id="{8F4A22EF-5B9D-9973-C926-A83430515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4339" name="Text Placeholder 2">
            <a:extLst>
              <a:ext uri="{FF2B5EF4-FFF2-40B4-BE49-F238E27FC236}">
                <a16:creationId xmlns:a16="http://schemas.microsoft.com/office/drawing/2014/main" id="{64E66F6E-6B3F-2D60-752D-87F62EF6C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E0C01-6A1D-48EE-BB05-4D01FC955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C4F38ED1-38BE-47DC-A51A-D934EBB90303}" type="datetimeFigureOut">
              <a:rPr lang="en-US"/>
              <a:pPr>
                <a:defRPr/>
              </a:pPr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A9FAF-9FD2-DBB0-4F0E-50B460D0B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8A4DB-3CFB-6757-37FB-BB8D9453D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mic Sans MS" panose="030F0902030302020204" pitchFamily="66" charset="0"/>
              </a:defRPr>
            </a:lvl1pPr>
          </a:lstStyle>
          <a:p>
            <a:pPr>
              <a:defRPr/>
            </a:pPr>
            <a:fld id="{1C48A376-FC6C-4D92-B0AB-EB6C42528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253" r:id="rId1"/>
    <p:sldLayoutId id="2147497254" r:id="rId2"/>
    <p:sldLayoutId id="2147497255" r:id="rId3"/>
    <p:sldLayoutId id="2147497256" r:id="rId4"/>
    <p:sldLayoutId id="2147497257" r:id="rId5"/>
    <p:sldLayoutId id="2147497258" r:id="rId6"/>
    <p:sldLayoutId id="2147497259" r:id="rId7"/>
    <p:sldLayoutId id="2147497260" r:id="rId8"/>
    <p:sldLayoutId id="2147497261" r:id="rId9"/>
    <p:sldLayoutId id="2147497262" r:id="rId10"/>
    <p:sldLayoutId id="21474972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7E37CE7C-1787-105A-5F57-61B70E975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endParaRPr lang="en-US" b="1" dirty="0"/>
          </a:p>
          <a:p>
            <a:pPr marL="0" indent="0" algn="ctr">
              <a:buFont typeface="Wingdings" charset="0"/>
              <a:buNone/>
              <a:defRPr/>
            </a:pPr>
            <a:endParaRPr lang="en-US" sz="4800" b="1" dirty="0">
              <a:effectLst/>
            </a:endParaRPr>
          </a:p>
          <a:p>
            <a:pPr marL="0" indent="0" algn="ctr">
              <a:buFont typeface="Wingdings" charset="0"/>
              <a:buNone/>
              <a:defRPr/>
            </a:pPr>
            <a:r>
              <a:rPr lang="en-US" sz="5800" b="1" dirty="0" err="1">
                <a:effectLst/>
              </a:rPr>
              <a:t>Decolonising</a:t>
            </a:r>
            <a:r>
              <a:rPr lang="en-US" sz="5800" b="1" dirty="0">
                <a:effectLst/>
              </a:rPr>
              <a:t> (non-)violence</a:t>
            </a:r>
          </a:p>
          <a:p>
            <a:pPr marL="0" indent="0" algn="ctr">
              <a:buFont typeface="Wingdings" charset="0"/>
              <a:buNone/>
              <a:defRPr/>
            </a:pPr>
            <a:endParaRPr lang="en-US" sz="2200" b="1" dirty="0">
              <a:effectLst/>
              <a:ea typeface="ＭＳ Ｐゴシック" charset="0"/>
              <a:cs typeface="ＭＳ Ｐゴシック" charset="0"/>
            </a:endParaRPr>
          </a:p>
          <a:p>
            <a:pPr algn="ctr" eaLnBrk="1" hangingPunct="1">
              <a:buFont typeface="Wingdings" charset="0"/>
              <a:buNone/>
              <a:defRPr/>
            </a:pPr>
            <a:r>
              <a:rPr lang="en-US" sz="2800" b="1" dirty="0">
                <a:effectLst/>
                <a:ea typeface="ＭＳ Ｐゴシック" charset="0"/>
                <a:cs typeface="ＭＳ Ｐゴシック" charset="0"/>
              </a:rPr>
              <a:t>Dr Yin Paradies BSc </a:t>
            </a:r>
            <a:r>
              <a:rPr lang="en-US" sz="2800" b="1" dirty="0" err="1">
                <a:effectLst/>
                <a:ea typeface="ＭＳ Ｐゴシック" charset="0"/>
                <a:cs typeface="ＭＳ Ｐゴシック" charset="0"/>
              </a:rPr>
              <a:t>MMedStats</a:t>
            </a:r>
            <a:r>
              <a:rPr lang="en-US" sz="2800" b="1" dirty="0">
                <a:effectLst/>
                <a:ea typeface="ＭＳ Ｐゴシック" charset="0"/>
                <a:cs typeface="ＭＳ Ｐゴシック" charset="0"/>
              </a:rPr>
              <a:t> MPH PhD</a:t>
            </a:r>
          </a:p>
          <a:p>
            <a:pPr algn="ctr" eaLnBrk="1" hangingPunct="1">
              <a:buFont typeface="Wingdings" charset="2"/>
              <a:buNone/>
              <a:defRPr/>
            </a:pPr>
            <a:r>
              <a:rPr lang="en-US" sz="2800" b="1" dirty="0" err="1">
                <a:effectLst/>
              </a:rPr>
              <a:t>Wakaya</a:t>
            </a:r>
            <a:r>
              <a:rPr lang="en-US" sz="2800" b="1" dirty="0">
                <a:effectLst/>
              </a:rPr>
              <a:t> man</a:t>
            </a:r>
          </a:p>
          <a:p>
            <a:pPr algn="ctr" eaLnBrk="1" hangingPunct="1">
              <a:buFont typeface="Wingdings" charset="2"/>
              <a:buNone/>
              <a:defRPr/>
            </a:pPr>
            <a:r>
              <a:rPr lang="en-US" sz="2800" b="1" dirty="0">
                <a:effectLst/>
              </a:rPr>
              <a:t>Distinguished Professor of Race Relations</a:t>
            </a:r>
          </a:p>
          <a:p>
            <a:pPr marL="0" indent="0" algn="ctr">
              <a:buFont typeface="Wingdings" charset="0"/>
              <a:buNone/>
              <a:defRPr/>
            </a:pPr>
            <a:r>
              <a:rPr lang="en-AU" sz="2800" b="1" dirty="0">
                <a:effectLst/>
              </a:rPr>
              <a:t>Faculty of Arts and Education, Deakin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09" name="Group 2">
            <a:extLst>
              <a:ext uri="{FF2B5EF4-FFF2-40B4-BE49-F238E27FC236}">
                <a16:creationId xmlns:a16="http://schemas.microsoft.com/office/drawing/2014/main" id="{B650678C-730C-36E2-BA13-2AD5F214A652}"/>
              </a:ext>
            </a:extLst>
          </p:cNvPr>
          <p:cNvGrpSpPr>
            <a:grpSpLocks/>
          </p:cNvGrpSpPr>
          <p:nvPr/>
        </p:nvGrpSpPr>
        <p:grpSpPr bwMode="auto">
          <a:xfrm>
            <a:off x="-4763" y="609600"/>
            <a:ext cx="9148763" cy="6411167"/>
            <a:chOff x="-4763" y="460280"/>
            <a:chExt cx="9148763" cy="6411167"/>
          </a:xfrm>
        </p:grpSpPr>
        <p:pic>
          <p:nvPicPr>
            <p:cNvPr id="145410" name="Picture 2" descr="A picture containing food, drawing&#10;&#10;Description automatically generated">
              <a:extLst>
                <a:ext uri="{FF2B5EF4-FFF2-40B4-BE49-F238E27FC236}">
                  <a16:creationId xmlns:a16="http://schemas.microsoft.com/office/drawing/2014/main" id="{11B6B5D8-04E4-EE9B-A3F7-C8F2EF3181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60280"/>
              <a:ext cx="4324350" cy="2287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1" name="Picture 4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8E383875-AED9-40BC-70ED-92937C26D2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8175" y="2747868"/>
              <a:ext cx="4695825" cy="196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2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id="{DCD1CFB4-0512-E33E-45C0-21D9226694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91" r="826"/>
            <a:stretch>
              <a:fillRect/>
            </a:stretch>
          </p:blipFill>
          <p:spPr bwMode="auto">
            <a:xfrm>
              <a:off x="4259263" y="460280"/>
              <a:ext cx="4884737" cy="2287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3" name="Picture 8" descr="A picture containing bottle, photo, sitting, person&#10;&#10;Description automatically generated">
              <a:extLst>
                <a:ext uri="{FF2B5EF4-FFF2-40B4-BE49-F238E27FC236}">
                  <a16:creationId xmlns:a16="http://schemas.microsoft.com/office/drawing/2014/main" id="{298BFAAC-5EAE-9229-CB8D-29DB87B75B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01"/>
            <a:stretch>
              <a:fillRect/>
            </a:stretch>
          </p:blipFill>
          <p:spPr bwMode="auto">
            <a:xfrm>
              <a:off x="-4763" y="2747868"/>
              <a:ext cx="4560888" cy="196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4" name="Picture 10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1A5CE9E3-2D42-2EF7-3403-494522FE5F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701335"/>
              <a:ext cx="4329113" cy="2170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5" name="Picture 12" descr="A close up of a sign&#10;&#10;Description automatically generated">
              <a:extLst>
                <a:ext uri="{FF2B5EF4-FFF2-40B4-BE49-F238E27FC236}">
                  <a16:creationId xmlns:a16="http://schemas.microsoft.com/office/drawing/2014/main" id="{61EB52C7-F199-59A4-0D38-369EFBEB21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9263" y="4712447"/>
              <a:ext cx="4884737" cy="215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416" name="TextBox 1">
              <a:extLst>
                <a:ext uri="{FF2B5EF4-FFF2-40B4-BE49-F238E27FC236}">
                  <a16:creationId xmlns:a16="http://schemas.microsoft.com/office/drawing/2014/main" id="{E85983C0-F969-5726-52CA-B49F85CDB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8304" y="4005064"/>
              <a:ext cx="72008" cy="14401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Garamond" panose="02020404030301010803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7E63DA7-EF00-A1F5-FE92-DF1DA8BD01A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-228600"/>
            <a:ext cx="9144000" cy="10143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 sz="5400" dirty="0">
                <a:solidFill>
                  <a:srgbClr val="FFFFFF"/>
                </a:solidFill>
                <a:effectLst/>
                <a:ea typeface="ＭＳ Ｐゴシック" panose="020B0600070205080204" pitchFamily="34" charset="-128"/>
              </a:rPr>
              <a:t>Nothing about us without 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C6CE9F52-B80F-3A2C-56E8-7803F13E8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874"/>
            <a:ext cx="8991600" cy="68421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5400" b="1" dirty="0">
                <a:effectLst/>
                <a:ea typeface="ＭＳ Ｐゴシック" panose="020B0600070205080204" pitchFamily="34" charset="-128"/>
              </a:rPr>
              <a:t>Detrimental violence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Ends justifying means and other ‘necessary’ evils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AU" sz="1800" dirty="0">
              <a:effectLst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AU" dirty="0">
                <a:effectLst/>
              </a:rPr>
              <a:t>C</a:t>
            </a:r>
            <a:r>
              <a:rPr lang="en-AU" sz="3200" dirty="0">
                <a:effectLst/>
              </a:rPr>
              <a:t>orrection, contraction, contest, coercion, control</a:t>
            </a:r>
            <a:endParaRPr lang="en-AU" altLang="en-US" dirty="0">
              <a:effectLst/>
              <a:ea typeface="ＭＳ Ｐゴシック"/>
            </a:endParaRPr>
          </a:p>
          <a:p>
            <a:pPr marL="0" indent="0" eaLnBrk="1" hangingPunct="1">
              <a:buNone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Willful ignorance, abuse, gas-lighting and oppression</a:t>
            </a:r>
          </a:p>
          <a:p>
            <a:pPr marL="0" indent="0" eaLnBrk="1" hangingPunct="1">
              <a:buNone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Complicities, disguises, deceits, </a:t>
            </a:r>
            <a:r>
              <a:rPr lang="en-US" altLang="en-US" dirty="0" err="1">
                <a:effectLst/>
                <a:ea typeface="ＭＳ Ｐゴシック" panose="020B0600070205080204" pitchFamily="34" charset="-128"/>
              </a:rPr>
              <a:t>demonisations</a:t>
            </a:r>
            <a:r>
              <a:rPr lang="en-US" altLang="en-US" dirty="0">
                <a:effectLst/>
                <a:ea typeface="ＭＳ Ｐゴシック" panose="020B0600070205080204" pitchFamily="34" charset="-128"/>
              </a:rPr>
              <a:t> / </a:t>
            </a:r>
            <a:r>
              <a:rPr lang="en-US" altLang="en-US" dirty="0" err="1">
                <a:effectLst/>
                <a:ea typeface="ＭＳ Ｐゴシック" panose="020B0600070205080204" pitchFamily="34" charset="-128"/>
              </a:rPr>
              <a:t>idealisations</a:t>
            </a:r>
            <a:r>
              <a:rPr lang="en-US" altLang="en-US" dirty="0">
                <a:effectLst/>
                <a:ea typeface="ＭＳ Ｐゴシック" panose="020B0600070205080204" pitchFamily="34" charset="-128"/>
              </a:rPr>
              <a:t>, projections, silences and </a:t>
            </a:r>
            <a:r>
              <a:rPr lang="en-US" altLang="en-US" dirty="0" err="1">
                <a:effectLst/>
                <a:ea typeface="ＭＳ Ｐゴシック" panose="020B0600070205080204" pitchFamily="34" charset="-128"/>
              </a:rPr>
              <a:t>weaponisations</a:t>
            </a:r>
            <a:endParaRPr lang="en-US" altLang="en-US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Assumptions, aversions (dislikes), addictions (likes)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Traumas (hurt people/cultures hurt people/cultures)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dirty="0">
              <a:effectLst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801" name="Picture 2" descr="Diagram&#10;&#10;Description automatically generated">
            <a:extLst>
              <a:ext uri="{FF2B5EF4-FFF2-40B4-BE49-F238E27FC236}">
                <a16:creationId xmlns:a16="http://schemas.microsoft.com/office/drawing/2014/main" id="{EBA98E7A-9930-61E0-9B5D-47D4B47A7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26988"/>
            <a:ext cx="5975350" cy="683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8398CF03-8038-C191-E306-D23830933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15240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ja-JP" sz="5400" b="1" dirty="0">
                <a:effectLst/>
              </a:rPr>
              <a:t>Modernity’s violence</a:t>
            </a:r>
          </a:p>
          <a:p>
            <a:pPr marL="0" indent="0" eaLnBrk="1" hangingPunct="1">
              <a:buNone/>
              <a:defRPr/>
            </a:pPr>
            <a:endParaRPr lang="en-AU" sz="4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Abstraction, alphabetisation, anonymity, atomisation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Destitution, disassociation, disposability, exploitation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Force, </a:t>
            </a:r>
            <a:r>
              <a:rPr lang="en-AU" dirty="0" err="1"/>
              <a:t>instrumentalisation</a:t>
            </a:r>
            <a:r>
              <a:rPr lang="en-AU" dirty="0"/>
              <a:t>, (in)toxification, modularity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Objectivity, paternalism, perfectionism, power over</a:t>
            </a:r>
          </a:p>
          <a:p>
            <a:pPr marL="0" indent="0" eaLnBrk="1" hangingPunct="1">
              <a:buNone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Quantification, rationalism, reductionism, scheduling</a:t>
            </a:r>
          </a:p>
          <a:p>
            <a:pPr marL="0" indent="0" eaLnBrk="1" hangingPunct="1">
              <a:buNone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Standardisation, systemisation, scalability, urgency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Valuation, violation, virtualisation and weaponisation</a:t>
            </a:r>
            <a:endParaRPr lang="en-AU" sz="1600" dirty="0"/>
          </a:p>
          <a:p>
            <a:pPr eaLnBrk="1" hangingPunct="1">
              <a:buFont typeface="Wingdings" charset="2"/>
              <a:buChar char="n"/>
              <a:defRPr/>
            </a:pPr>
            <a:endParaRPr lang="en-AU" dirty="0"/>
          </a:p>
          <a:p>
            <a:pPr eaLnBrk="1" hangingPunct="1">
              <a:buFont typeface="Wingdings" charset="2"/>
              <a:buChar char="n"/>
              <a:defRPr/>
            </a:pPr>
            <a:endParaRPr lang="en-US" sz="3600" dirty="0"/>
          </a:p>
        </p:txBody>
      </p:sp>
      <p:sp>
        <p:nvSpPr>
          <p:cNvPr id="35842" name="TextBox 1">
            <a:extLst>
              <a:ext uri="{FF2B5EF4-FFF2-40B4-BE49-F238E27FC236}">
                <a16:creationId xmlns:a16="http://schemas.microsoft.com/office/drawing/2014/main" id="{57EF0678-733C-A4D0-C06C-BD7CC4944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938" y="52181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D6D4B-8421-06B8-55AA-2F41C809B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AA7BAA1-DFBB-23C7-093C-0B29C24645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888" y="0"/>
            <a:ext cx="9028112" cy="685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ja-JP" sz="5400" b="1" dirty="0">
                <a:effectLst/>
              </a:rPr>
              <a:t>Thinking as violence</a:t>
            </a:r>
            <a:endParaRPr lang="en-AU" sz="2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We justify violence when we cut ourselves off from the wisdom, knowing and empathy of our bodily feelings, intuitions, instincts, sensations, vibrations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8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>
                <a:ea typeface="+mn-lt"/>
                <a:cs typeface="+mn-lt"/>
              </a:rPr>
              <a:t>What if, instead, we attended to qualities of attention, emergent patterns, minutiae of our surroundings and tangible responsiveness to what IS here and now</a:t>
            </a:r>
            <a:endParaRPr lang="en-AU" dirty="0"/>
          </a:p>
          <a:p>
            <a:pPr eaLnBrk="1" hangingPunct="1">
              <a:buFont typeface="Wingdings" charset="2"/>
              <a:buChar char="n"/>
              <a:defRPr/>
            </a:pPr>
            <a:endParaRPr lang="en-AU" sz="18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Non-violence is a letting go of mastery, arbitration, correctness and progress; we must surrender our need to be certain, right and good </a:t>
            </a:r>
            <a:r>
              <a:rPr lang="en-US" dirty="0"/>
              <a:t>(Lawson 2021)</a:t>
            </a:r>
          </a:p>
        </p:txBody>
      </p:sp>
      <p:sp>
        <p:nvSpPr>
          <p:cNvPr id="35842" name="TextBox 1">
            <a:extLst>
              <a:ext uri="{FF2B5EF4-FFF2-40B4-BE49-F238E27FC236}">
                <a16:creationId xmlns:a16="http://schemas.microsoft.com/office/drawing/2014/main" id="{87C806CA-BB4D-9AD1-E90A-BE58B2297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938" y="52181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2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F7DF8-8397-E1DA-D527-BB2250395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AC62D91C-FE06-BB21-9406-0F82CD4FF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888" y="0"/>
            <a:ext cx="9028112" cy="685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altLang="ja-JP" sz="5400" b="1" dirty="0">
                <a:effectLst/>
              </a:rPr>
              <a:t>Beyond modernity’s mastery</a:t>
            </a:r>
            <a:endParaRPr lang="en-AU" sz="2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What if we stopped fixing, forcing and yoking the inherent vastness and radical incoherence of life to instead embrace the mystery of its unfoldment</a:t>
            </a:r>
          </a:p>
          <a:p>
            <a:pPr eaLnBrk="1" hangingPunct="1">
              <a:buFont typeface="Wingdings" charset="2"/>
              <a:buChar char="n"/>
              <a:defRPr/>
            </a:pPr>
            <a:endParaRPr lang="en-AU" sz="18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AU" dirty="0"/>
              <a:t>To engage in emergences that spill away from our containment, outside our rational control, </a:t>
            </a:r>
            <a:r>
              <a:rPr lang="en-US" dirty="0"/>
              <a:t>as caesuras without clear channels; eschewing the perpetual antagonism of resistance and the escape of refusal</a:t>
            </a:r>
            <a:endParaRPr lang="en-AU" dirty="0"/>
          </a:p>
          <a:p>
            <a:pPr eaLnBrk="1" hangingPunct="1">
              <a:buFont typeface="Wingdings" charset="2"/>
              <a:buChar char="n"/>
              <a:defRPr/>
            </a:pPr>
            <a:endParaRPr lang="en-AU" sz="1800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Rather than passivity, non-violence is a receptive relinquishment that cultivates a </a:t>
            </a:r>
            <a:r>
              <a:rPr lang="en-US" dirty="0" err="1"/>
              <a:t>conduc</a:t>
            </a:r>
            <a:r>
              <a:rPr lang="en-US" dirty="0"/>
              <a:t>(t)</a:t>
            </a:r>
            <a:r>
              <a:rPr lang="en-US" dirty="0" err="1"/>
              <a:t>ive</a:t>
            </a:r>
            <a:r>
              <a:rPr lang="en-US" dirty="0"/>
              <a:t> context for </a:t>
            </a:r>
            <a:r>
              <a:rPr lang="en-US" dirty="0" err="1"/>
              <a:t>channelling</a:t>
            </a:r>
            <a:r>
              <a:rPr lang="en-US" dirty="0"/>
              <a:t>/</a:t>
            </a:r>
            <a:r>
              <a:rPr lang="en-US" dirty="0" err="1"/>
              <a:t>catalysing</a:t>
            </a:r>
            <a:r>
              <a:rPr lang="en-US" dirty="0"/>
              <a:t> change (</a:t>
            </a:r>
            <a:r>
              <a:rPr lang="en-US" dirty="0" err="1"/>
              <a:t>Ewara</a:t>
            </a:r>
            <a:r>
              <a:rPr lang="en-US" dirty="0"/>
              <a:t> 2023)</a:t>
            </a:r>
          </a:p>
        </p:txBody>
      </p:sp>
      <p:sp>
        <p:nvSpPr>
          <p:cNvPr id="35842" name="TextBox 1">
            <a:extLst>
              <a:ext uri="{FF2B5EF4-FFF2-40B4-BE49-F238E27FC236}">
                <a16:creationId xmlns:a16="http://schemas.microsoft.com/office/drawing/2014/main" id="{AE47A1AE-984C-D7C8-9DB1-615729A09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8938" y="52181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69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B5C5A-D830-ECB5-5A43-3D123D4DB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DCC4E5D7-DD86-FBEE-B7B1-7B23D4AB7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874"/>
            <a:ext cx="9144000" cy="68421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5400" b="1" dirty="0">
                <a:effectLst/>
                <a:ea typeface="ＭＳ Ｐゴシック" panose="020B0600070205080204" pitchFamily="34" charset="-128"/>
              </a:rPr>
              <a:t>What is non-violence?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200" b="1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AU" altLang="en-US" dirty="0">
                <a:effectLst/>
                <a:ea typeface="ＭＳ Ｐゴシック"/>
              </a:rPr>
              <a:t>Care, courage, integrity, love, sacredness, vulnerability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AU" altLang="en-US" dirty="0">
                <a:effectLst/>
                <a:ea typeface="ＭＳ Ｐゴシック" panose="020B0600070205080204" pitchFamily="34" charset="-128"/>
              </a:rPr>
              <a:t>Humility and honesty (with yourself and with others, when safe) while opening our hearts to those whose views and actions we profoundly object to</a:t>
            </a:r>
            <a:endParaRPr lang="en-US" altLang="en-US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Emotional stability, relational maturity, intellectual discernment and intergenerational responsibility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AU" dirty="0">
                <a:effectLst/>
              </a:rPr>
              <a:t>Accepting ourselves unconditionally, just as we are, while staying wide open to growth; </a:t>
            </a:r>
            <a:r>
              <a:rPr lang="en-AU" sz="3200" dirty="0">
                <a:effectLst/>
              </a:rPr>
              <a:t>connection, conflict, conviviality, co-liberation and cooperation</a:t>
            </a:r>
            <a:endParaRPr lang="en-US" altLang="en-US" dirty="0">
              <a:effectLst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664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37A6F989-FFC1-5D7C-422D-5FA04CD3F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874"/>
            <a:ext cx="9144000" cy="6842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000" b="1" dirty="0">
                <a:effectLst/>
                <a:ea typeface="ＭＳ Ｐゴシック" panose="020B0600070205080204" pitchFamily="34" charset="-128"/>
              </a:rPr>
              <a:t>(Non-)violence of Indigenous societies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en-US" sz="800" b="1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en-US" sz="400" b="1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AU" altLang="en-US" dirty="0">
                <a:effectLst/>
                <a:ea typeface="ＭＳ Ｐゴシック" panose="020B0600070205080204" pitchFamily="34" charset="-128"/>
              </a:rPr>
              <a:t>Eccentricity/individuality (not individualism)/context sensitivity (no inherently oppressive abstracted rules)</a:t>
            </a:r>
          </a:p>
          <a:p>
            <a:pPr eaLnBrk="1" hangingPunct="1">
              <a:buFont typeface="Wingdings" pitchFamily="2" charset="2"/>
              <a:buChar char="Ø"/>
            </a:pPr>
            <a:endParaRPr lang="en-AU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Inter-dependence rather than (in)dependence within layered nested distributed authority and leadership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AU" altLang="en-US" dirty="0">
                <a:effectLst/>
                <a:ea typeface="ＭＳ Ｐゴシック" panose="020B0600070205080204" pitchFamily="34" charset="-128"/>
              </a:rPr>
              <a:t>A </a:t>
            </a:r>
            <a:r>
              <a:rPr lang="en-AU" altLang="en-US" dirty="0" err="1">
                <a:effectLst/>
                <a:ea typeface="ＭＳ Ｐゴシック" panose="020B0600070205080204" pitchFamily="34" charset="-128"/>
              </a:rPr>
              <a:t>prefigurativity</a:t>
            </a:r>
            <a:r>
              <a:rPr lang="en-AU" altLang="en-US" dirty="0">
                <a:effectLst/>
                <a:ea typeface="ＭＳ Ｐゴシック" panose="020B0600070205080204" pitchFamily="34" charset="-128"/>
              </a:rPr>
              <a:t> in which the ends never justifies the means; instead, the means are the ends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dirty="0" err="1">
                <a:effectLst/>
                <a:ea typeface="ＭＳ Ｐゴシック" panose="020B0600070205080204" pitchFamily="34" charset="-128"/>
              </a:rPr>
              <a:t>Ritualised</a:t>
            </a:r>
            <a:r>
              <a:rPr lang="en-US" altLang="en-US" dirty="0">
                <a:effectLst/>
                <a:ea typeface="ＭＳ Ｐゴシック" panose="020B0600070205080204" pitchFamily="34" charset="-128"/>
              </a:rPr>
              <a:t>, ceremonial and distributed (predominately physical) ‘violence’ rather than modern intense-ubiquitous emotional, physical and spiritual violence</a:t>
            </a:r>
            <a:endParaRPr lang="en-AU" altLang="en-US" dirty="0">
              <a:effectLst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25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>
            <a:extLst>
              <a:ext uri="{FF2B5EF4-FFF2-40B4-BE49-F238E27FC236}">
                <a16:creationId xmlns:a16="http://schemas.microsoft.com/office/drawing/2014/main" id="{37A6F989-FFC1-5D7C-422D-5FA04CD3F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421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4800" b="1" dirty="0">
                <a:effectLst/>
                <a:ea typeface="ＭＳ Ｐゴシック" panose="020B0600070205080204" pitchFamily="34" charset="-128"/>
              </a:rPr>
              <a:t>What is fierce egalitarianism?</a:t>
            </a:r>
            <a:endParaRPr lang="en-US" altLang="en-US" sz="4400" b="1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en-US" sz="400" b="1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AU" altLang="en-US" dirty="0">
                <a:effectLst/>
                <a:ea typeface="ＭＳ Ｐゴシック" panose="020B0600070205080204" pitchFamily="34" charset="-128"/>
              </a:rPr>
              <a:t>A relational equilibrium of autonomy among inter-dependent beings free to choose and act while remaining immersed in deep connection / obligation with each other (i.e., no command obedience system)</a:t>
            </a:r>
          </a:p>
          <a:p>
            <a:pPr eaLnBrk="1" hangingPunct="1">
              <a:buFont typeface="Wingdings" pitchFamily="2" charset="2"/>
              <a:buChar char="Ø"/>
            </a:pPr>
            <a:endParaRPr lang="en-AU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AU" altLang="en-US" dirty="0">
                <a:effectLst/>
                <a:ea typeface="ＭＳ Ｐゴシック" panose="020B0600070205080204" pitchFamily="34" charset="-128"/>
              </a:rPr>
              <a:t>Downward levelling peer norms (violence?) such as teasing, banter, mockery, ridicule, shunning, ostracism etc. which balance against over inflated egos </a:t>
            </a:r>
          </a:p>
          <a:p>
            <a:pPr eaLnBrk="1" hangingPunct="1">
              <a:buFont typeface="Wingdings" pitchFamily="2" charset="2"/>
              <a:buChar char="Ø"/>
            </a:pPr>
            <a:endParaRPr lang="en-AU" altLang="en-US" sz="1800" dirty="0">
              <a:effectLst/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 dirty="0">
                <a:effectLst/>
                <a:ea typeface="ＭＳ Ｐゴシック" panose="020B0600070205080204" pitchFamily="34" charset="-128"/>
              </a:rPr>
              <a:t>Guidelines for </a:t>
            </a:r>
            <a:r>
              <a:rPr lang="en-US" altLang="en-US" dirty="0" err="1">
                <a:effectLst/>
                <a:ea typeface="ＭＳ Ｐゴシック" panose="020B0600070205080204" pitchFamily="34" charset="-128"/>
              </a:rPr>
              <a:t>behaviour</a:t>
            </a:r>
            <a:r>
              <a:rPr lang="en-US" altLang="en-US" dirty="0">
                <a:effectLst/>
                <a:ea typeface="ＭＳ Ｐゴシック" panose="020B0600070205080204" pitchFamily="34" charset="-128"/>
              </a:rPr>
              <a:t> linked with profound respect for the wellbeing of other human and more-than-human entities, beings, spirits, forces etc.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z="2000" dirty="0">
              <a:effectLst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4855772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17671</TotalTime>
  <Words>675</Words>
  <Application>Microsoft Macintosh PowerPoint</Application>
  <PresentationFormat>On-screen Show (4:3)</PresentationFormat>
  <Paragraphs>91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Aptos</vt:lpstr>
      <vt:lpstr>Arial</vt:lpstr>
      <vt:lpstr>Calibri</vt:lpstr>
      <vt:lpstr>Calibri Light</vt:lpstr>
      <vt:lpstr>Comic Sans MS</vt:lpstr>
      <vt:lpstr>Garamond</vt:lpstr>
      <vt:lpstr>Wingdings</vt:lpstr>
      <vt:lpstr>Stream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Nothing about us without us</vt:lpstr>
    </vt:vector>
  </TitlesOfParts>
  <Company>Menzies School of Health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Emma Kowal </dc:creator>
  <cp:lastModifiedBy>Yin Paradies</cp:lastModifiedBy>
  <cp:revision>1340</cp:revision>
  <dcterms:created xsi:type="dcterms:W3CDTF">2011-07-03T10:13:01Z</dcterms:created>
  <dcterms:modified xsi:type="dcterms:W3CDTF">2024-11-01T09:05:49Z</dcterms:modified>
</cp:coreProperties>
</file>