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325" r:id="rId2"/>
    <p:sldId id="1101" r:id="rId3"/>
    <p:sldId id="920" r:id="rId4"/>
    <p:sldId id="582" r:id="rId5"/>
    <p:sldId id="984" r:id="rId6"/>
    <p:sldId id="1099" r:id="rId7"/>
    <p:sldId id="598" r:id="rId8"/>
    <p:sldId id="960" r:id="rId9"/>
    <p:sldId id="1046" r:id="rId10"/>
    <p:sldId id="1047" r:id="rId11"/>
    <p:sldId id="1094" r:id="rId12"/>
    <p:sldId id="1017" r:id="rId13"/>
    <p:sldId id="1100" r:id="rId14"/>
    <p:sldId id="1020" r:id="rId15"/>
    <p:sldId id="1102" r:id="rId16"/>
    <p:sldId id="636" r:id="rId17"/>
    <p:sldId id="1055" r:id="rId18"/>
    <p:sldId id="935" r:id="rId19"/>
    <p:sldId id="934" r:id="rId20"/>
    <p:sldId id="640" r:id="rId21"/>
    <p:sldId id="641" r:id="rId22"/>
    <p:sldId id="642" r:id="rId23"/>
    <p:sldId id="643" r:id="rId24"/>
    <p:sldId id="644" r:id="rId25"/>
    <p:sldId id="645" r:id="rId26"/>
    <p:sldId id="648" r:id="rId27"/>
    <p:sldId id="649" r:id="rId28"/>
    <p:sldId id="1103" r:id="rId29"/>
    <p:sldId id="1104" r:id="rId30"/>
    <p:sldId id="25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88940" autoAdjust="0"/>
  </p:normalViewPr>
  <p:slideViewPr>
    <p:cSldViewPr>
      <p:cViewPr varScale="1">
        <p:scale>
          <a:sx n="59" d="100"/>
          <a:sy n="59" d="100"/>
        </p:scale>
        <p:origin x="7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CDAF9-0565-45B9-B450-611219FC4D46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53725-5708-4A7A-A157-811D0737E7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8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8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D1917C-8B8B-40D2-A5BD-EAB24239C78E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3BDD38-D915-427B-87FC-6D9BE565C4F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917C-8B8B-40D2-A5BD-EAB24239C78E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DD38-D915-427B-87FC-6D9BE565C4F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917C-8B8B-40D2-A5BD-EAB24239C78E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DD38-D915-427B-87FC-6D9BE565C4F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917C-8B8B-40D2-A5BD-EAB24239C78E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DD38-D915-427B-87FC-6D9BE565C4F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917C-8B8B-40D2-A5BD-EAB24239C78E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DD38-D915-427B-87FC-6D9BE565C4F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917C-8B8B-40D2-A5BD-EAB24239C78E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DD38-D915-427B-87FC-6D9BE565C4F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917C-8B8B-40D2-A5BD-EAB24239C78E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DD38-D915-427B-87FC-6D9BE565C4F6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917C-8B8B-40D2-A5BD-EAB24239C78E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DD38-D915-427B-87FC-6D9BE565C4F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917C-8B8B-40D2-A5BD-EAB24239C78E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DD38-D915-427B-87FC-6D9BE565C4F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CD1917C-8B8B-40D2-A5BD-EAB24239C78E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DD38-D915-427B-87FC-6D9BE565C4F6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D1917C-8B8B-40D2-A5BD-EAB24239C78E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3BDD38-D915-427B-87FC-6D9BE565C4F6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D1917C-8B8B-40D2-A5BD-EAB24239C78E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3BDD38-D915-427B-87FC-6D9BE565C4F6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75352"/>
            <a:ext cx="991764" cy="779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arthlaws.org.a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en.wikipedia.org/wiki/Industrial_Revolution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arthlaws.org.au/" TargetMode="External"/><Relationship Id="rId4" Type="http://schemas.openxmlformats.org/officeDocument/2006/relationships/hyperlink" Target="mailto:convenor@earthlaws.org.a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51976"/>
            <a:ext cx="7772400" cy="2304256"/>
          </a:xfrm>
        </p:spPr>
        <p:txBody>
          <a:bodyPr>
            <a:normAutofit/>
          </a:bodyPr>
          <a:lstStyle/>
          <a:p>
            <a:pPr algn="ctr"/>
            <a:r>
              <a:rPr lang="en-AU" sz="2700" dirty="0"/>
              <a:t>Challenging the top-down approach of Australian environmental law: </a:t>
            </a:r>
            <a:br>
              <a:rPr lang="en-AU" sz="2700" dirty="0"/>
            </a:br>
            <a:r>
              <a:rPr lang="en-AU" sz="2700" dirty="0"/>
              <a:t>AELA’s approach to the EPBC Act Review</a:t>
            </a:r>
            <a:br>
              <a:rPr lang="en-AU" sz="4000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605422"/>
            <a:ext cx="7772400" cy="1199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Dr Michelle Maloney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dirty="0">
                <a:solidFill>
                  <a:schemeClr val="tx1"/>
                </a:solidFill>
              </a:rPr>
              <a:t>Australian Earth Laws Alliance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dirty="0">
                <a:solidFill>
                  <a:schemeClr val="tx1"/>
                </a:solidFill>
                <a:hlinkClick r:id="rId2"/>
              </a:rPr>
              <a:t>www.earthlaws.org.au</a:t>
            </a:r>
            <a:r>
              <a:rPr lang="en-A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2" descr="grass-tree-close-preview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48" y="2952717"/>
            <a:ext cx="3960440" cy="193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5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50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29AF9066-97C9-4F7C-B3EF-6A1500A1C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461962"/>
            <a:ext cx="70485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7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823"/>
            <a:ext cx="7398519" cy="664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6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C9E964-5D58-41B2-8E0A-232AAD79C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404665"/>
            <a:ext cx="7772400" cy="1656184"/>
          </a:xfrm>
        </p:spPr>
        <p:txBody>
          <a:bodyPr/>
          <a:lstStyle/>
          <a:p>
            <a:r>
              <a:rPr lang="en-AU" dirty="0"/>
              <a:t>Aboriginal law and ethics</a:t>
            </a:r>
            <a:br>
              <a:rPr lang="en-AU" dirty="0"/>
            </a:br>
            <a:endParaRPr lang="en-AU" sz="2800" dirty="0"/>
          </a:p>
        </p:txBody>
      </p:sp>
      <p:pic>
        <p:nvPicPr>
          <p:cNvPr id="3" name="Picture 2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7A74638C-D4D0-4784-B0FB-6274B4FB9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9397"/>
            <a:ext cx="5220072" cy="3915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F00126-38A1-4126-B651-ED4A7AA7DA3E}"/>
              </a:ext>
            </a:extLst>
          </p:cNvPr>
          <p:cNvSpPr txBox="1"/>
          <p:nvPr/>
        </p:nvSpPr>
        <p:spPr>
          <a:xfrm>
            <a:off x="6084168" y="2852936"/>
            <a:ext cx="23887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Adjunct Associate</a:t>
            </a:r>
            <a:br>
              <a:rPr lang="en-US" dirty="0"/>
            </a:br>
            <a:r>
              <a:rPr lang="en-US" dirty="0"/>
              <a:t>Professor, UQ</a:t>
            </a:r>
          </a:p>
          <a:p>
            <a:r>
              <a:rPr lang="en-US" dirty="0"/>
              <a:t>And </a:t>
            </a:r>
            <a:r>
              <a:rPr lang="en-US" dirty="0" err="1"/>
              <a:t>Kombumerri</a:t>
            </a:r>
            <a:r>
              <a:rPr lang="en-US" dirty="0"/>
              <a:t> </a:t>
            </a:r>
          </a:p>
          <a:p>
            <a:r>
              <a:rPr lang="en-US" dirty="0"/>
              <a:t>Person (Gold Coast)</a:t>
            </a:r>
          </a:p>
          <a:p>
            <a:endParaRPr lang="en-US" dirty="0"/>
          </a:p>
          <a:p>
            <a:r>
              <a:rPr lang="en-US" dirty="0"/>
              <a:t>Mary Graham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456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A816D5-5FA5-445B-B8C1-D4CC98282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 Aboriginal law, the two most important kinds of relationship in life are, firstly, those </a:t>
            </a:r>
            <a:r>
              <a:rPr lang="en-AU" b="1" dirty="0"/>
              <a:t>between land and people </a:t>
            </a:r>
            <a:r>
              <a:rPr lang="en-AU" dirty="0"/>
              <a:t>and, secondly, </a:t>
            </a:r>
            <a:r>
              <a:rPr lang="en-AU" b="1" dirty="0"/>
              <a:t>those amongst people themselves</a:t>
            </a:r>
            <a:r>
              <a:rPr lang="en-AU" dirty="0"/>
              <a:t>, the second always being contingent upon the first.</a:t>
            </a:r>
          </a:p>
          <a:p>
            <a:r>
              <a:rPr lang="en-AU" dirty="0"/>
              <a:t>First laws – the land is the law </a:t>
            </a:r>
          </a:p>
          <a:p>
            <a:r>
              <a:rPr lang="en-AU" dirty="0"/>
              <a:t>Second laws – </a:t>
            </a:r>
            <a:r>
              <a:rPr lang="en-AU" dirty="0">
                <a:solidFill>
                  <a:srgbClr val="FF0000"/>
                </a:solidFill>
              </a:rPr>
              <a:t>kinship, custodianship, locality, balance, separating power and authority, everyone belongs, the landscape is alive</a:t>
            </a:r>
          </a:p>
          <a:p>
            <a:pPr lvl="1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8136EC-843D-4DB4-A4A1-97B50125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Relationist Ethos</a:t>
            </a:r>
          </a:p>
        </p:txBody>
      </p:sp>
    </p:spTree>
    <p:extLst>
      <p:ext uri="{BB962C8B-B14F-4D97-AF65-F5344CB8AC3E}">
        <p14:creationId xmlns:p14="http://schemas.microsoft.com/office/powerpoint/2010/main" val="414171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DFF2A-68FE-4F3D-84BA-ED560067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Future Law – Graham and Maloney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C96CFE-058E-4D93-AC39-213FCAC1DDB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937034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Embrace first laws as a foundation for all  governance: </a:t>
            </a:r>
            <a:br>
              <a:rPr lang="en-AU" dirty="0"/>
            </a:br>
            <a:r>
              <a:rPr lang="en-AU" b="1" i="1" dirty="0"/>
              <a:t>The land is the law</a:t>
            </a:r>
          </a:p>
          <a:p>
            <a:pPr lvl="1"/>
            <a:r>
              <a:rPr lang="en-AU" dirty="0"/>
              <a:t>Local custodianship</a:t>
            </a:r>
          </a:p>
          <a:p>
            <a:pPr lvl="1"/>
            <a:r>
              <a:rPr lang="en-AU" dirty="0"/>
              <a:t>Ecological integrity </a:t>
            </a:r>
          </a:p>
          <a:p>
            <a:pPr lvl="1"/>
            <a:r>
              <a:rPr lang="en-AU" dirty="0"/>
              <a:t>Ecological health</a:t>
            </a:r>
          </a:p>
          <a:p>
            <a:pPr lvl="1"/>
            <a:r>
              <a:rPr lang="en-AU" dirty="0"/>
              <a:t>Template for our personal relationships</a:t>
            </a:r>
          </a:p>
          <a:p>
            <a:r>
              <a:rPr lang="en-AU" dirty="0"/>
              <a:t>Reaffirm First Nations laws and sovereignty</a:t>
            </a:r>
          </a:p>
          <a:p>
            <a:r>
              <a:rPr lang="en-AU" dirty="0"/>
              <a:t>Embrace relationist ethos</a:t>
            </a:r>
          </a:p>
          <a:p>
            <a:pPr lvl="1"/>
            <a:r>
              <a:rPr lang="en-AU" dirty="0"/>
              <a:t>Personal ethics</a:t>
            </a:r>
          </a:p>
          <a:p>
            <a:pPr lvl="1"/>
            <a:r>
              <a:rPr lang="en-AU" dirty="0"/>
              <a:t>Cultural ethics (translates into institutions, politics)</a:t>
            </a:r>
          </a:p>
          <a:p>
            <a:r>
              <a:rPr lang="en-AU" dirty="0"/>
              <a:t>Earth centred economic systems</a:t>
            </a:r>
          </a:p>
          <a:p>
            <a:r>
              <a:rPr lang="en-AU" dirty="0"/>
              <a:t>Redesign education systems</a:t>
            </a:r>
          </a:p>
          <a:p>
            <a:pPr lvl="1"/>
            <a:r>
              <a:rPr lang="en-AU" dirty="0"/>
              <a:t>to Care for Country and Care for Kin</a:t>
            </a:r>
          </a:p>
          <a:p>
            <a:r>
              <a:rPr lang="en-AU" dirty="0"/>
              <a:t>Redesign governance systems</a:t>
            </a:r>
          </a:p>
          <a:p>
            <a:pPr lvl="1"/>
            <a:r>
              <a:rPr lang="en-AU" dirty="0"/>
              <a:t>separate power and authority</a:t>
            </a:r>
          </a:p>
          <a:p>
            <a:pPr lvl="1"/>
            <a:r>
              <a:rPr lang="en-AU" dirty="0"/>
              <a:t>ensure balance</a:t>
            </a:r>
          </a:p>
          <a:p>
            <a:pPr lvl="1"/>
            <a:r>
              <a:rPr lang="en-AU" dirty="0"/>
              <a:t>ensure everyone belongs</a:t>
            </a:r>
          </a:p>
          <a:p>
            <a:pPr lvl="1"/>
            <a:r>
              <a:rPr lang="en-AU" dirty="0"/>
              <a:t>manage ego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7" name="Content Placeholder 7" descr="A close up of a green plant&#10;&#10;Description automatically generated">
            <a:extLst>
              <a:ext uri="{FF2B5EF4-FFF2-40B4-BE49-F238E27FC236}">
                <a16:creationId xmlns:a16="http://schemas.microsoft.com/office/drawing/2014/main" id="{B2020901-9174-41C5-A67A-B2952FF394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37" y="1844824"/>
            <a:ext cx="3941763" cy="3941763"/>
          </a:xfrm>
        </p:spPr>
      </p:pic>
    </p:spTree>
    <p:extLst>
      <p:ext uri="{BB962C8B-B14F-4D97-AF65-F5344CB8AC3E}">
        <p14:creationId xmlns:p14="http://schemas.microsoft.com/office/powerpoint/2010/main" val="93938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A52015-AB9E-4D97-A927-9ECD4FE05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b="1" dirty="0"/>
              <a:t>Tier 1 Recommendations – The case for major reform (broad principles and approaches)</a:t>
            </a:r>
            <a:endParaRPr lang="en-AU" dirty="0"/>
          </a:p>
          <a:p>
            <a:pPr lvl="0"/>
            <a:r>
              <a:rPr lang="en-AU" b="1" dirty="0"/>
              <a:t>Tier 2 Recommendations – How the Governance System within which the Act operates and the Act can be reformed and improved</a:t>
            </a:r>
            <a:endParaRPr lang="en-AU" dirty="0"/>
          </a:p>
          <a:p>
            <a:pPr lvl="0"/>
            <a:r>
              <a:rPr lang="en-AU" b="1" dirty="0">
                <a:solidFill>
                  <a:srgbClr val="FF0000"/>
                </a:solidFill>
              </a:rPr>
              <a:t>Tier 3 Recommendations – Recommendations for the principles of the review</a:t>
            </a:r>
            <a:endParaRPr lang="en-AU" dirty="0">
              <a:solidFill>
                <a:srgbClr val="FF0000"/>
              </a:solidFill>
            </a:endParaRPr>
          </a:p>
          <a:p>
            <a:pPr lvl="0"/>
            <a:r>
              <a:rPr lang="en-AU" b="1" dirty="0">
                <a:solidFill>
                  <a:srgbClr val="FF0000"/>
                </a:solidFill>
              </a:rPr>
              <a:t>Tier 4 Recommendations – Direct Responses to selected questions of the review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6368A9-92E2-4A04-A409-3E84F213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the EPBC Act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77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Tier 1 - M</a:t>
            </a:r>
            <a:r>
              <a:rPr lang="en-AU" dirty="0" err="1"/>
              <a:t>ajor</a:t>
            </a:r>
            <a:r>
              <a:rPr lang="en-AU" dirty="0"/>
              <a:t> reform – Earth jurisprudence, Earth Democracy, bioregional 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8F507-4912-42FC-B1BB-2133A81E6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(AELA’s </a:t>
            </a:r>
            <a:r>
              <a:rPr lang="en-US" dirty="0" err="1"/>
              <a:t>Greenprints</a:t>
            </a:r>
            <a:r>
              <a:rPr lang="en-US" dirty="0"/>
              <a:t> program)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0377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75BC-19BD-4766-9A20-0513268D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908720"/>
            <a:ext cx="7128792" cy="601463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1"/>
                </a:solidFill>
              </a:rPr>
              <a:t>21</a:t>
            </a:r>
            <a:r>
              <a:rPr lang="en-AU" baseline="30000" dirty="0">
                <a:solidFill>
                  <a:schemeClr val="tx1"/>
                </a:solidFill>
              </a:rPr>
              <a:t>st</a:t>
            </a:r>
            <a:r>
              <a:rPr lang="en-AU" dirty="0">
                <a:solidFill>
                  <a:schemeClr val="tx1"/>
                </a:solidFill>
              </a:rPr>
              <a:t> Century thinking about limits: Planetary Boundaries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AA3E3-C641-47D7-AE8B-28E98D077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809" y="2322066"/>
            <a:ext cx="3139217" cy="3843238"/>
          </a:xfrm>
        </p:spPr>
        <p:txBody>
          <a:bodyPr>
            <a:normAutofit fontScale="55000" lnSpcReduction="20000"/>
          </a:bodyPr>
          <a:lstStyle/>
          <a:p>
            <a:r>
              <a:rPr lang="en-AU" b="1" dirty="0"/>
              <a:t>Planetary boundaries</a:t>
            </a:r>
            <a:r>
              <a:rPr lang="en-AU" dirty="0"/>
              <a:t> is a concept involving Earth system processes which contain environmental boundaries</a:t>
            </a:r>
          </a:p>
          <a:p>
            <a:r>
              <a:rPr lang="en-AU" dirty="0"/>
              <a:t>Proposed in 2009 (Nature) by Earth System and environmental scientists, led by Johan </a:t>
            </a:r>
            <a:r>
              <a:rPr lang="en-AU" dirty="0" err="1"/>
              <a:t>Rockstrom</a:t>
            </a:r>
            <a:r>
              <a:rPr lang="en-AU" dirty="0"/>
              <a:t> (Stockholm Resilience Centre) and Will Steffen (Australian National University)</a:t>
            </a:r>
          </a:p>
          <a:p>
            <a:r>
              <a:rPr lang="en-AU" dirty="0"/>
              <a:t>Defines a "safe operating space for humanity" </a:t>
            </a:r>
          </a:p>
          <a:p>
            <a:r>
              <a:rPr lang="en-AU" dirty="0">
                <a:solidFill>
                  <a:srgbClr val="FF0000"/>
                </a:solidFill>
              </a:rPr>
              <a:t>In 2009 – 3 boundaries crossed; since 2015 – 4 boundaries crossed</a:t>
            </a:r>
          </a:p>
          <a:p>
            <a:r>
              <a:rPr lang="en-AU" dirty="0"/>
              <a:t>The framework is based on scientific evidence that human actions since the </a:t>
            </a:r>
            <a:r>
              <a:rPr lang="en-AU" dirty="0">
                <a:hlinkClick r:id="rId2" tooltip="Industrial Revolution"/>
              </a:rPr>
              <a:t>Industrial Revolution</a:t>
            </a:r>
            <a:r>
              <a:rPr lang="en-AU" dirty="0"/>
              <a:t> have become the main driver of global environmental change. </a:t>
            </a:r>
          </a:p>
          <a:p>
            <a:endParaRPr lang="en-AU" dirty="0"/>
          </a:p>
        </p:txBody>
      </p:sp>
      <p:pic>
        <p:nvPicPr>
          <p:cNvPr id="6" name="Content Placeholder 4" descr="http://www.nature.com/news/specials/planetaryboundaries/images/main_bg6.jpg">
            <a:extLst>
              <a:ext uri="{FF2B5EF4-FFF2-40B4-BE49-F238E27FC236}">
                <a16:creationId xmlns:a16="http://schemas.microsoft.com/office/drawing/2014/main" id="{E85918FB-65E5-42BC-A4C2-2AD6C2F28EE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379" y="2295291"/>
            <a:ext cx="4790812" cy="3209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63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28"/>
            <a:ext cx="9123592" cy="6314844"/>
          </a:xfrm>
        </p:spPr>
      </p:pic>
      <p:sp>
        <p:nvSpPr>
          <p:cNvPr id="5" name="TextBox 4"/>
          <p:cNvSpPr txBox="1"/>
          <p:nvPr/>
        </p:nvSpPr>
        <p:spPr>
          <a:xfrm>
            <a:off x="2195736" y="153598"/>
            <a:ext cx="326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Australia has 89 bioregions</a:t>
            </a:r>
          </a:p>
        </p:txBody>
      </p:sp>
    </p:spTree>
    <p:extLst>
      <p:ext uri="{BB962C8B-B14F-4D97-AF65-F5344CB8AC3E}">
        <p14:creationId xmlns:p14="http://schemas.microsoft.com/office/powerpoint/2010/main" val="1195536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823"/>
            <a:ext cx="7398519" cy="664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6368A9-92E2-4A04-A409-3E84F213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presentation this evening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A52015-AB9E-4D97-A927-9ECD4FE0526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919029"/>
            <a:ext cx="3322712" cy="3941763"/>
          </a:xfrm>
        </p:spPr>
        <p:txBody>
          <a:bodyPr/>
          <a:lstStyle/>
          <a:p>
            <a:r>
              <a:rPr lang="en-US" dirty="0"/>
              <a:t>Brief sketch of who AELA is, and our underlying philosophies and objectives</a:t>
            </a:r>
          </a:p>
          <a:p>
            <a:r>
              <a:rPr lang="en-US" dirty="0"/>
              <a:t>How we will be responding to the EPBC Act Review</a:t>
            </a:r>
            <a:endParaRPr lang="en-AU" dirty="0"/>
          </a:p>
        </p:txBody>
      </p:sp>
      <p:pic>
        <p:nvPicPr>
          <p:cNvPr id="7" name="Content Placeholder 4" descr="A picture containing animal, sitting, small, orange&#10;&#10;Description automatically generated">
            <a:extLst>
              <a:ext uri="{FF2B5EF4-FFF2-40B4-BE49-F238E27FC236}">
                <a16:creationId xmlns:a16="http://schemas.microsoft.com/office/drawing/2014/main" id="{2A35C6F3-CB13-4C64-B46A-4A49E1FDC4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2200"/>
            <a:ext cx="4546848" cy="3033599"/>
          </a:xfrm>
        </p:spPr>
      </p:pic>
    </p:spTree>
    <p:extLst>
      <p:ext uri="{BB962C8B-B14F-4D97-AF65-F5344CB8AC3E}">
        <p14:creationId xmlns:p14="http://schemas.microsoft.com/office/powerpoint/2010/main" val="2573329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8" y="1113595"/>
            <a:ext cx="9267518" cy="5744405"/>
          </a:xfrm>
        </p:spPr>
      </p:pic>
      <p:sp>
        <p:nvSpPr>
          <p:cNvPr id="6" name="TextBox 5"/>
          <p:cNvSpPr txBox="1"/>
          <p:nvPr/>
        </p:nvSpPr>
        <p:spPr>
          <a:xfrm>
            <a:off x="3275856" y="40466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419 sub-regions</a:t>
            </a:r>
          </a:p>
        </p:txBody>
      </p:sp>
      <p:sp>
        <p:nvSpPr>
          <p:cNvPr id="7" name="Oval 6"/>
          <p:cNvSpPr/>
          <p:nvPr/>
        </p:nvSpPr>
        <p:spPr>
          <a:xfrm>
            <a:off x="5345653" y="5445224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372200" y="6021288"/>
            <a:ext cx="2016224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0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5698976" cy="46681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32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</a:t>
            </a:r>
            <a:r>
              <a:rPr lang="en-AU" sz="3200" dirty="0"/>
              <a:t>tarting with the living world – </a:t>
            </a:r>
            <a:r>
              <a:rPr lang="en-AU" sz="3200" i="1" dirty="0"/>
              <a:t>the land is the law, the template for society</a:t>
            </a:r>
            <a:endParaRPr lang="en-A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084168" y="1700808"/>
            <a:ext cx="292740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Ecocentric</a:t>
            </a:r>
            <a:r>
              <a:rPr lang="en-AU" dirty="0"/>
              <a:t> thinking</a:t>
            </a:r>
          </a:p>
          <a:p>
            <a:br>
              <a:rPr lang="en-AU" dirty="0"/>
            </a:br>
            <a:r>
              <a:rPr lang="en-AU" dirty="0"/>
              <a:t>Connecting with</a:t>
            </a:r>
            <a:br>
              <a:rPr lang="en-AU" dirty="0"/>
            </a:br>
            <a:r>
              <a:rPr lang="en-AU" dirty="0"/>
              <a:t>place/country</a:t>
            </a:r>
            <a:br>
              <a:rPr lang="en-AU" dirty="0"/>
            </a:br>
            <a:endParaRPr lang="en-AU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Starting with what we love</a:t>
            </a:r>
          </a:p>
          <a:p>
            <a:pPr lvl="1"/>
            <a:r>
              <a:rPr lang="en-AU" sz="1400" dirty="0"/>
              <a:t>Home, place, country </a:t>
            </a:r>
            <a:br>
              <a:rPr lang="en-AU" sz="1400" dirty="0"/>
            </a:br>
            <a:r>
              <a:rPr lang="en-AU" sz="1400" dirty="0"/>
              <a:t>Walking country</a:t>
            </a:r>
          </a:p>
          <a:p>
            <a:pPr lvl="1"/>
            <a:r>
              <a:rPr lang="en-AU" sz="1400" dirty="0"/>
              <a:t>Maps, Arts, Creativity</a:t>
            </a:r>
          </a:p>
          <a:p>
            <a:pPr lvl="1"/>
            <a:r>
              <a:rPr lang="en-AU" sz="1400" dirty="0"/>
              <a:t>Local knowledge</a:t>
            </a:r>
            <a:br>
              <a:rPr lang="en-AU" sz="1400" dirty="0"/>
            </a:br>
            <a:r>
              <a:rPr lang="en-AU" sz="1400" dirty="0"/>
              <a:t>Connectedness</a:t>
            </a:r>
          </a:p>
          <a:p>
            <a:endParaRPr lang="en-AU" dirty="0"/>
          </a:p>
          <a:p>
            <a:r>
              <a:rPr lang="en-AU" dirty="0"/>
              <a:t>First Nations Peoples’</a:t>
            </a:r>
            <a:br>
              <a:rPr lang="en-AU" dirty="0"/>
            </a:br>
            <a:r>
              <a:rPr lang="en-AU" dirty="0"/>
              <a:t>law, culture, history</a:t>
            </a:r>
            <a:br>
              <a:rPr lang="en-AU" dirty="0"/>
            </a:br>
            <a:r>
              <a:rPr lang="en-AU" dirty="0"/>
              <a:t>contemporary work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545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5802044" cy="47525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does bioregional ecological health look like </a:t>
            </a:r>
            <a:r>
              <a:rPr lang="en-AU" i="1" dirty="0"/>
              <a:t>in this place</a:t>
            </a:r>
            <a:r>
              <a:rPr lang="en-AU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0192" y="1916832"/>
            <a:ext cx="24288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What does a</a:t>
            </a:r>
            <a:br>
              <a:rPr lang="en-AU" b="1" dirty="0"/>
            </a:br>
            <a:r>
              <a:rPr lang="en-AU" b="1" dirty="0">
                <a:solidFill>
                  <a:srgbClr val="FF0000"/>
                </a:solidFill>
              </a:rPr>
              <a:t>healthy</a:t>
            </a:r>
            <a:r>
              <a:rPr lang="en-AU" b="1" dirty="0"/>
              <a:t> bioregion </a:t>
            </a:r>
            <a:br>
              <a:rPr lang="en-AU" b="1" dirty="0"/>
            </a:br>
            <a:r>
              <a:rPr lang="en-AU" b="1" dirty="0"/>
              <a:t>look like?</a:t>
            </a:r>
          </a:p>
          <a:p>
            <a:endParaRPr lang="en-AU" b="1" u="sng" dirty="0"/>
          </a:p>
          <a:p>
            <a:r>
              <a:rPr lang="en-AU" sz="1600" b="1" u="sng" dirty="0"/>
              <a:t>Need to engage with</a:t>
            </a:r>
            <a:br>
              <a:rPr lang="en-AU" sz="1600" b="1" u="sng" dirty="0"/>
            </a:br>
            <a:r>
              <a:rPr lang="en-AU" sz="1600" b="1" u="sng" dirty="0"/>
              <a:t>different knowledge</a:t>
            </a:r>
            <a:br>
              <a:rPr lang="en-AU" sz="1600" b="1" u="sng" dirty="0"/>
            </a:br>
            <a:r>
              <a:rPr lang="en-AU" sz="1600" b="1" u="sng" dirty="0"/>
              <a:t>systems</a:t>
            </a:r>
            <a:br>
              <a:rPr lang="en-AU" sz="1600" dirty="0"/>
            </a:br>
            <a:r>
              <a:rPr lang="en-AU" sz="1600" dirty="0"/>
              <a:t>Indigenous knowledge</a:t>
            </a:r>
            <a:br>
              <a:rPr lang="en-AU" sz="1600" dirty="0"/>
            </a:br>
            <a:r>
              <a:rPr lang="en-AU" sz="1600" dirty="0"/>
              <a:t>Modern History</a:t>
            </a:r>
          </a:p>
          <a:p>
            <a:r>
              <a:rPr lang="en-AU" sz="1600" dirty="0"/>
              <a:t>Natural sciences</a:t>
            </a:r>
          </a:p>
          <a:p>
            <a:endParaRPr lang="en-AU" sz="1600" dirty="0"/>
          </a:p>
          <a:p>
            <a:r>
              <a:rPr lang="en-AU" sz="1600" b="1" u="sng" dirty="0"/>
              <a:t>Core issues</a:t>
            </a:r>
          </a:p>
          <a:p>
            <a:r>
              <a:rPr lang="en-AU" sz="1600" dirty="0"/>
              <a:t>Waterways</a:t>
            </a:r>
          </a:p>
          <a:p>
            <a:r>
              <a:rPr lang="en-AU" sz="1600" dirty="0"/>
              <a:t>Vegetation</a:t>
            </a:r>
          </a:p>
          <a:p>
            <a:r>
              <a:rPr lang="en-AU" sz="1600" dirty="0"/>
              <a:t>Soils</a:t>
            </a:r>
          </a:p>
          <a:p>
            <a:r>
              <a:rPr lang="en-AU" sz="1600" dirty="0"/>
              <a:t>Biodiversity</a:t>
            </a:r>
          </a:p>
        </p:txBody>
      </p:sp>
    </p:spTree>
    <p:extLst>
      <p:ext uri="{BB962C8B-B14F-4D97-AF65-F5344CB8AC3E}">
        <p14:creationId xmlns:p14="http://schemas.microsoft.com/office/powerpoint/2010/main" val="2485781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2233"/>
            <a:ext cx="552544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Scenarios for bioregional health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0192" y="2204864"/>
            <a:ext cx="261481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How can we live here </a:t>
            </a:r>
            <a:br>
              <a:rPr lang="en-AU" dirty="0"/>
            </a:br>
            <a:r>
              <a:rPr lang="en-AU" b="1" i="1" dirty="0"/>
              <a:t>forever</a:t>
            </a:r>
            <a:r>
              <a:rPr lang="en-AU" dirty="0"/>
              <a:t>? </a:t>
            </a:r>
          </a:p>
          <a:p>
            <a:endParaRPr lang="en-AU" dirty="0"/>
          </a:p>
          <a:p>
            <a:r>
              <a:rPr lang="en-AU" dirty="0"/>
              <a:t>Different scenarios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Business as usual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Optimal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Okay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Drawing in scenario</a:t>
            </a:r>
            <a:br>
              <a:rPr lang="en-AU" dirty="0"/>
            </a:br>
            <a:r>
              <a:rPr lang="en-AU" dirty="0"/>
              <a:t>planning experts,</a:t>
            </a:r>
          </a:p>
          <a:p>
            <a:r>
              <a:rPr lang="en-AU" dirty="0"/>
              <a:t>maps, artists</a:t>
            </a:r>
          </a:p>
        </p:txBody>
      </p:sp>
    </p:spTree>
    <p:extLst>
      <p:ext uri="{BB962C8B-B14F-4D97-AF65-F5344CB8AC3E}">
        <p14:creationId xmlns:p14="http://schemas.microsoft.com/office/powerpoint/2010/main" val="2683518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9" y="1700808"/>
            <a:ext cx="552544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Nesting human society within a healthy bioregion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4168" y="1844824"/>
            <a:ext cx="2959465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If we choose a healthy</a:t>
            </a:r>
            <a:br>
              <a:rPr lang="en-AU" b="1" dirty="0"/>
            </a:br>
            <a:r>
              <a:rPr lang="en-AU" b="1" dirty="0"/>
              <a:t>scenario – how can</a:t>
            </a:r>
            <a:br>
              <a:rPr lang="en-AU" b="1" dirty="0"/>
            </a:br>
            <a:r>
              <a:rPr lang="en-AU" b="1" dirty="0"/>
              <a:t>human activities fit</a:t>
            </a:r>
            <a:br>
              <a:rPr lang="en-AU" b="1" dirty="0"/>
            </a:br>
            <a:r>
              <a:rPr lang="en-AU" b="1" dirty="0"/>
              <a:t>within this unique place?</a:t>
            </a:r>
          </a:p>
          <a:p>
            <a:endParaRPr lang="en-AU" b="1" dirty="0"/>
          </a:p>
          <a:p>
            <a:endParaRPr lang="en-AU" dirty="0"/>
          </a:p>
          <a:p>
            <a:r>
              <a:rPr lang="en-AU" b="1" u="sng" dirty="0"/>
              <a:t>Questions about our</a:t>
            </a:r>
            <a:br>
              <a:rPr lang="en-AU" b="1" u="sng" dirty="0"/>
            </a:br>
            <a:r>
              <a:rPr lang="en-AU" b="1" u="sng" dirty="0"/>
              <a:t>values; our choices</a:t>
            </a:r>
            <a:br>
              <a:rPr lang="en-AU" b="1" u="sng" dirty="0"/>
            </a:br>
            <a:endParaRPr lang="en-AU" b="1" u="sng" dirty="0"/>
          </a:p>
          <a:p>
            <a:r>
              <a:rPr lang="en-AU" sz="1400" dirty="0"/>
              <a:t>Population</a:t>
            </a:r>
          </a:p>
          <a:p>
            <a:r>
              <a:rPr lang="en-AU" sz="1400" dirty="0"/>
              <a:t>Consumption</a:t>
            </a:r>
          </a:p>
          <a:p>
            <a:r>
              <a:rPr lang="en-AU" sz="1400" dirty="0"/>
              <a:t>Space</a:t>
            </a:r>
          </a:p>
          <a:p>
            <a:r>
              <a:rPr lang="en-AU" sz="1400" dirty="0"/>
              <a:t>Lifestyle</a:t>
            </a:r>
          </a:p>
          <a:p>
            <a:r>
              <a:rPr lang="en-AU" sz="1400" dirty="0"/>
              <a:t>Culture</a:t>
            </a:r>
          </a:p>
          <a:p>
            <a:r>
              <a:rPr lang="en-AU" sz="1400" dirty="0"/>
              <a:t>Education</a:t>
            </a:r>
          </a:p>
          <a:p>
            <a:r>
              <a:rPr lang="en-AU" sz="1400" dirty="0"/>
              <a:t>Human health</a:t>
            </a:r>
          </a:p>
          <a:p>
            <a:r>
              <a:rPr lang="en-AU" sz="1400" dirty="0"/>
              <a:t>Redefining the good life</a:t>
            </a:r>
          </a:p>
        </p:txBody>
      </p:sp>
    </p:spTree>
    <p:extLst>
      <p:ext uri="{BB962C8B-B14F-4D97-AF65-F5344CB8AC3E}">
        <p14:creationId xmlns:p14="http://schemas.microsoft.com/office/powerpoint/2010/main" val="706990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552544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Create human economies that fit within social goals and eco-health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6176" y="1628800"/>
            <a:ext cx="2428870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/>
              <a:t>Economic activity</a:t>
            </a:r>
            <a:br>
              <a:rPr lang="en-AU" sz="1600" dirty="0"/>
            </a:br>
            <a:br>
              <a:rPr lang="en-AU" sz="1600" dirty="0"/>
            </a:br>
            <a:r>
              <a:rPr lang="en-AU" sz="1600" dirty="0"/>
              <a:t>Steady State</a:t>
            </a:r>
          </a:p>
          <a:p>
            <a:r>
              <a:rPr lang="en-AU" sz="1600" dirty="0"/>
              <a:t>Ecological economics</a:t>
            </a:r>
          </a:p>
          <a:p>
            <a:r>
              <a:rPr lang="en-AU" sz="1600" dirty="0"/>
              <a:t>Community economy</a:t>
            </a:r>
          </a:p>
          <a:p>
            <a:r>
              <a:rPr lang="en-AU" sz="1600" dirty="0"/>
              <a:t>Regenerative economy</a:t>
            </a:r>
          </a:p>
          <a:p>
            <a:endParaRPr lang="en-AU" sz="1600" dirty="0"/>
          </a:p>
          <a:p>
            <a:r>
              <a:rPr lang="en-AU" sz="1600" b="1" u="sng" dirty="0">
                <a:solidFill>
                  <a:srgbClr val="FF0000"/>
                </a:solidFill>
              </a:rPr>
              <a:t>Questions</a:t>
            </a:r>
          </a:p>
          <a:p>
            <a:r>
              <a:rPr lang="en-AU" sz="1600" dirty="0">
                <a:solidFill>
                  <a:srgbClr val="FF0000"/>
                </a:solidFill>
              </a:rPr>
              <a:t>What does our </a:t>
            </a:r>
          </a:p>
          <a:p>
            <a:r>
              <a:rPr lang="en-AU" sz="1600" dirty="0">
                <a:solidFill>
                  <a:srgbClr val="FF0000"/>
                </a:solidFill>
              </a:rPr>
              <a:t>healthy bioregion</a:t>
            </a:r>
          </a:p>
          <a:p>
            <a:r>
              <a:rPr lang="en-AU" sz="1600" dirty="0">
                <a:solidFill>
                  <a:srgbClr val="FF0000"/>
                </a:solidFill>
              </a:rPr>
              <a:t>enable us to:</a:t>
            </a:r>
          </a:p>
          <a:p>
            <a:r>
              <a:rPr lang="en-AU" sz="1600" b="1" i="1" dirty="0">
                <a:solidFill>
                  <a:srgbClr val="FF0000"/>
                </a:solidFill>
              </a:rPr>
              <a:t>grow, water, eat</a:t>
            </a:r>
            <a:br>
              <a:rPr lang="en-AU" sz="1600" b="1" i="1" dirty="0">
                <a:solidFill>
                  <a:srgbClr val="FF0000"/>
                </a:solidFill>
              </a:rPr>
            </a:br>
            <a:r>
              <a:rPr lang="en-AU" sz="1600" b="1" i="1" dirty="0">
                <a:solidFill>
                  <a:srgbClr val="FF0000"/>
                </a:solidFill>
              </a:rPr>
              <a:t>cut down, import,</a:t>
            </a:r>
            <a:br>
              <a:rPr lang="en-AU" sz="1600" b="1" i="1" dirty="0">
                <a:solidFill>
                  <a:srgbClr val="FF0000"/>
                </a:solidFill>
              </a:rPr>
            </a:br>
            <a:r>
              <a:rPr lang="en-AU" sz="1600" b="1" i="1" dirty="0">
                <a:solidFill>
                  <a:srgbClr val="FF0000"/>
                </a:solidFill>
              </a:rPr>
              <a:t>farm, hunt</a:t>
            </a:r>
          </a:p>
          <a:p>
            <a:endParaRPr lang="en-AU" sz="1600" b="1" i="1" dirty="0"/>
          </a:p>
          <a:p>
            <a:r>
              <a:rPr lang="en-AU" sz="1600" b="1" i="1" dirty="0"/>
              <a:t>And how do we </a:t>
            </a:r>
            <a:br>
              <a:rPr lang="en-AU" sz="1600" b="1" i="1" dirty="0"/>
            </a:br>
            <a:r>
              <a:rPr lang="en-AU" sz="1600" b="1" i="1" dirty="0"/>
              <a:t>distribute it?</a:t>
            </a:r>
          </a:p>
          <a:p>
            <a:endParaRPr lang="en-AU" sz="1600" b="1" i="1" dirty="0"/>
          </a:p>
          <a:p>
            <a:r>
              <a:rPr lang="en-AU" sz="1600" b="1" i="1" dirty="0"/>
              <a:t>Social justice</a:t>
            </a:r>
          </a:p>
          <a:p>
            <a:endParaRPr lang="en-AU" b="1" i="1" dirty="0"/>
          </a:p>
        </p:txBody>
      </p:sp>
    </p:spTree>
    <p:extLst>
      <p:ext uri="{BB962C8B-B14F-4D97-AF65-F5344CB8AC3E}">
        <p14:creationId xmlns:p14="http://schemas.microsoft.com/office/powerpoint/2010/main" val="2641513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7620"/>
            <a:ext cx="552544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Bio-regional governance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6176" y="1244902"/>
            <a:ext cx="285687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‘</a:t>
            </a:r>
            <a:r>
              <a:rPr lang="en-AU" b="1" dirty="0">
                <a:solidFill>
                  <a:srgbClr val="FF0000"/>
                </a:solidFill>
              </a:rPr>
              <a:t>Retrofitting</a:t>
            </a:r>
            <a:r>
              <a:rPr lang="en-AU" b="1" dirty="0"/>
              <a:t>’</a:t>
            </a:r>
            <a:br>
              <a:rPr lang="en-AU" b="1" dirty="0"/>
            </a:br>
            <a:r>
              <a:rPr lang="en-AU" b="1" dirty="0"/>
              <a:t>appropriate governance</a:t>
            </a:r>
            <a:br>
              <a:rPr lang="en-AU" b="1" dirty="0"/>
            </a:br>
            <a:r>
              <a:rPr lang="en-AU" b="1" dirty="0">
                <a:sym typeface="Wingdings" panose="05000000000000000000" pitchFamily="2" charset="2"/>
              </a:rPr>
              <a:t> </a:t>
            </a:r>
            <a:r>
              <a:rPr lang="en-AU" b="1" dirty="0"/>
              <a:t>laws, rules, ethics,</a:t>
            </a:r>
            <a:br>
              <a:rPr lang="en-AU" b="1" dirty="0"/>
            </a:br>
            <a:r>
              <a:rPr lang="en-AU" b="1" dirty="0"/>
              <a:t>institutions</a:t>
            </a:r>
          </a:p>
          <a:p>
            <a:endParaRPr lang="en-AU" dirty="0"/>
          </a:p>
          <a:p>
            <a:r>
              <a:rPr lang="en-AU" sz="1600" b="1" u="sng" dirty="0"/>
              <a:t>Questions</a:t>
            </a:r>
          </a:p>
          <a:p>
            <a:endParaRPr lang="en-AU" sz="1400" dirty="0"/>
          </a:p>
          <a:p>
            <a:r>
              <a:rPr lang="en-AU" sz="1400" dirty="0"/>
              <a:t>How do we enshrine </a:t>
            </a:r>
            <a:br>
              <a:rPr lang="en-AU" sz="1400" dirty="0"/>
            </a:br>
            <a:r>
              <a:rPr lang="en-AU" sz="1400" dirty="0"/>
              <a:t>rules for healthy </a:t>
            </a:r>
            <a:br>
              <a:rPr lang="en-AU" sz="1400" dirty="0"/>
            </a:br>
            <a:r>
              <a:rPr lang="en-AU" sz="1400" dirty="0"/>
              <a:t>bio-regions into new </a:t>
            </a:r>
            <a:br>
              <a:rPr lang="en-AU" sz="1400" dirty="0"/>
            </a:br>
            <a:r>
              <a:rPr lang="en-AU" sz="1400" dirty="0"/>
              <a:t>governance?</a:t>
            </a:r>
          </a:p>
          <a:p>
            <a:endParaRPr lang="en-AU" sz="1400" dirty="0"/>
          </a:p>
          <a:p>
            <a:r>
              <a:rPr lang="en-AU" sz="1400" dirty="0"/>
              <a:t>How can we work within</a:t>
            </a:r>
            <a:br>
              <a:rPr lang="en-AU" sz="1400" dirty="0"/>
            </a:br>
            <a:r>
              <a:rPr lang="en-AU" sz="1400" dirty="0"/>
              <a:t>existing local/state</a:t>
            </a:r>
            <a:br>
              <a:rPr lang="en-AU" sz="1400" dirty="0"/>
            </a:br>
            <a:r>
              <a:rPr lang="en-AU" sz="1400" dirty="0"/>
              <a:t>jurisdictions but focus</a:t>
            </a:r>
            <a:br>
              <a:rPr lang="en-AU" sz="1400" dirty="0"/>
            </a:br>
            <a:r>
              <a:rPr lang="en-AU" sz="1400" dirty="0"/>
              <a:t>on bioregional health</a:t>
            </a:r>
          </a:p>
          <a:p>
            <a:endParaRPr lang="en-AU" sz="1400" dirty="0"/>
          </a:p>
          <a:p>
            <a:r>
              <a:rPr lang="en-AU" sz="1400" dirty="0"/>
              <a:t>How do we connect bioregion</a:t>
            </a:r>
            <a:br>
              <a:rPr lang="en-AU" sz="1400" dirty="0"/>
            </a:br>
            <a:r>
              <a:rPr lang="en-AU" sz="1400" dirty="0"/>
              <a:t>health with </a:t>
            </a:r>
            <a:r>
              <a:rPr lang="en-AU" sz="1400" dirty="0" err="1"/>
              <a:t>N.Parks</a:t>
            </a:r>
            <a:r>
              <a:rPr lang="en-AU" sz="1400" dirty="0"/>
              <a:t>, </a:t>
            </a:r>
            <a:br>
              <a:rPr lang="en-AU" sz="1400" dirty="0"/>
            </a:br>
            <a:r>
              <a:rPr lang="en-AU" sz="1400" dirty="0"/>
              <a:t>protected area management</a:t>
            </a:r>
            <a:br>
              <a:rPr lang="en-AU" sz="1400" dirty="0"/>
            </a:br>
            <a:r>
              <a:rPr lang="en-AU" sz="1400" dirty="0"/>
              <a:t>and so on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7556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12776"/>
            <a:ext cx="4747128" cy="388843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9C8F6E-EF72-4A9B-B78D-2897E62E8F8B}"/>
              </a:ext>
            </a:extLst>
          </p:cNvPr>
          <p:cNvSpPr txBox="1"/>
          <p:nvPr/>
        </p:nvSpPr>
        <p:spPr>
          <a:xfrm>
            <a:off x="5292080" y="404664"/>
            <a:ext cx="3764172" cy="6955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How do we make it all</a:t>
            </a:r>
          </a:p>
          <a:p>
            <a:r>
              <a:rPr lang="en-AU" b="1" dirty="0"/>
              <a:t>happen?</a:t>
            </a:r>
          </a:p>
          <a:p>
            <a:endParaRPr lang="en-AU" sz="1600" dirty="0"/>
          </a:p>
          <a:p>
            <a:r>
              <a:rPr lang="en-AU" sz="1600" dirty="0"/>
              <a:t>Need to start somewhere</a:t>
            </a:r>
          </a:p>
          <a:p>
            <a:endParaRPr lang="en-AU" sz="1600" dirty="0"/>
          </a:p>
          <a:p>
            <a:r>
              <a:rPr lang="en-AU" sz="1600" dirty="0"/>
              <a:t>People start from different places,</a:t>
            </a:r>
            <a:br>
              <a:rPr lang="en-AU" sz="1600" dirty="0"/>
            </a:br>
            <a:r>
              <a:rPr lang="en-AU" sz="1600" dirty="0"/>
              <a:t>all flows together</a:t>
            </a:r>
            <a:br>
              <a:rPr lang="en-AU" sz="1600" dirty="0"/>
            </a:br>
            <a:br>
              <a:rPr lang="en-AU" sz="1600" dirty="0"/>
            </a:br>
            <a:r>
              <a:rPr lang="en-AU" sz="1600" dirty="0"/>
              <a:t>We can offer workshops/sessions/</a:t>
            </a:r>
            <a:br>
              <a:rPr lang="en-AU" sz="1600" dirty="0"/>
            </a:br>
            <a:r>
              <a:rPr lang="en-AU" sz="1600" dirty="0"/>
              <a:t>mentoring:</a:t>
            </a:r>
            <a:br>
              <a:rPr lang="en-AU" sz="1600" dirty="0"/>
            </a:b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About </a:t>
            </a:r>
            <a:r>
              <a:rPr lang="en-AU" sz="1600" dirty="0" err="1"/>
              <a:t>ecocentrism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Bioregional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Connect with other initiatives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Connect with existing NRM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Map the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Map the economic options</a:t>
            </a:r>
            <a:br>
              <a:rPr lang="en-AU" sz="1600" dirty="0"/>
            </a:br>
            <a:r>
              <a:rPr lang="en-AU" sz="1600" dirty="0"/>
              <a:t>Identify the ‘</a:t>
            </a:r>
            <a:r>
              <a:rPr lang="en-AU" sz="1600" dirty="0" err="1"/>
              <a:t>tweakables</a:t>
            </a:r>
            <a:r>
              <a:rPr lang="en-AU" sz="1600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Identify the governance, systems</a:t>
            </a:r>
            <a:br>
              <a:rPr lang="en-AU" sz="1600" dirty="0"/>
            </a:br>
            <a:r>
              <a:rPr lang="en-AU" sz="1600" dirty="0"/>
              <a:t>and specific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Identify advocacy and campaign</a:t>
            </a:r>
            <a:br>
              <a:rPr lang="en-AU" sz="1600" dirty="0"/>
            </a:br>
            <a:r>
              <a:rPr lang="en-AU" sz="1600" dirty="0"/>
              <a:t>work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7002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C635EEF-BC2E-41B3-92D1-A638034B8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53" y="3818601"/>
            <a:ext cx="7772400" cy="1199704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/>
              <a:t>Within Federal Structure - Adopt an Earth Centred and Community Governance Approach as the foundation for environmental governance</a:t>
            </a:r>
            <a:endParaRPr lang="en-AU" dirty="0"/>
          </a:p>
          <a:p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6E6CDE-800F-402E-950A-0D82D7A57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199" y="2124518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AU" sz="4000" dirty="0"/>
              <a:t>Tier 2 Recommendations – How the Governance System within which the Act operates and the Act can be reformed and improved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8630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A52015-AB9E-4D97-A927-9ECD4FE05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b="1" dirty="0"/>
              <a:t>Tier 1 Recommendations – The case for major reform (broad principles and approaches)</a:t>
            </a:r>
            <a:endParaRPr lang="en-AU" dirty="0"/>
          </a:p>
          <a:p>
            <a:pPr lvl="0"/>
            <a:r>
              <a:rPr lang="en-AU" b="1" dirty="0"/>
              <a:t>Tier 2 Recommendations – How the Governance System within which the Act operates and the Act can be reformed and improved</a:t>
            </a:r>
            <a:endParaRPr lang="en-AU" dirty="0"/>
          </a:p>
          <a:p>
            <a:pPr lvl="0"/>
            <a:r>
              <a:rPr lang="en-AU" b="1" dirty="0">
                <a:solidFill>
                  <a:srgbClr val="FF0000"/>
                </a:solidFill>
              </a:rPr>
              <a:t>Tier 3 Recommendations – Recommendations for the principles of the review</a:t>
            </a:r>
            <a:endParaRPr lang="en-AU" dirty="0">
              <a:solidFill>
                <a:srgbClr val="FF0000"/>
              </a:solidFill>
            </a:endParaRPr>
          </a:p>
          <a:p>
            <a:pPr lvl="0"/>
            <a:r>
              <a:rPr lang="en-AU" b="1" dirty="0">
                <a:solidFill>
                  <a:srgbClr val="FF0000"/>
                </a:solidFill>
              </a:rPr>
              <a:t>Tier 4 Recommendations – Direct Responses to selected questions of the review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6368A9-92E2-4A04-A409-3E84F213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the EPBC Act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6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2D87F2-78EB-4788-9F9A-9E404D87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About AELA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0E91A2-12B4-49F9-873F-DA5DF3EF301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5140656"/>
          </a:xfrm>
        </p:spPr>
        <p:txBody>
          <a:bodyPr>
            <a:normAutofit lnSpcReduction="10000"/>
          </a:bodyPr>
          <a:lstStyle/>
          <a:p>
            <a:r>
              <a:rPr lang="en-AU" dirty="0"/>
              <a:t>Created in 2012</a:t>
            </a:r>
          </a:p>
          <a:p>
            <a:r>
              <a:rPr lang="en-AU" dirty="0"/>
              <a:t>Mission: to increase the </a:t>
            </a:r>
            <a:r>
              <a:rPr lang="en-AU" b="1" dirty="0"/>
              <a:t>understanding and practical implementation of Earth centred governance </a:t>
            </a:r>
            <a:r>
              <a:rPr lang="en-AU" dirty="0"/>
              <a:t>– law, economics, education, ethics and the arts</a:t>
            </a:r>
          </a:p>
          <a:p>
            <a:r>
              <a:rPr lang="en-AU" dirty="0"/>
              <a:t>“Earth jurisprudence”</a:t>
            </a:r>
          </a:p>
          <a:p>
            <a:r>
              <a:rPr lang="en-AU" dirty="0"/>
              <a:t>AELA is focussed on creating </a:t>
            </a:r>
            <a:r>
              <a:rPr lang="en-AU" b="1" i="1" dirty="0"/>
              <a:t>systems</a:t>
            </a:r>
            <a:r>
              <a:rPr lang="en-AU" dirty="0"/>
              <a:t> change</a:t>
            </a:r>
          </a:p>
          <a:p>
            <a:r>
              <a:rPr lang="en-AU" dirty="0"/>
              <a:t>multi/trans disciplinary</a:t>
            </a:r>
          </a:p>
          <a:p>
            <a:pPr lvl="1"/>
            <a:endParaRPr lang="en-AU" b="1" i="1" dirty="0"/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293A71-CC36-4C65-9645-37CD4ED83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294124" cy="25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04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5F05E1-C0EC-4F85-8A47-50029250A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604" y="0"/>
            <a:ext cx="10494470" cy="700506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2C5EA5-DC82-442A-934A-A5877D94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bg1"/>
                </a:solidFill>
              </a:rPr>
              <a:t>Thank you</a:t>
            </a:r>
            <a:br>
              <a:rPr lang="en-AU" dirty="0">
                <a:solidFill>
                  <a:schemeClr val="bg1"/>
                </a:solidFill>
              </a:rPr>
            </a:br>
            <a:br>
              <a:rPr lang="en-AU" sz="2200" dirty="0">
                <a:solidFill>
                  <a:schemeClr val="bg1"/>
                </a:solidFill>
              </a:rPr>
            </a:br>
            <a:r>
              <a:rPr lang="en-AU" sz="2200" dirty="0">
                <a:solidFill>
                  <a:schemeClr val="bg1"/>
                </a:solidFill>
                <a:hlinkClick r:id="rId4"/>
              </a:rPr>
              <a:t>convenor@earthlaws.org.au</a:t>
            </a:r>
            <a:br>
              <a:rPr lang="en-AU" sz="2200" dirty="0">
                <a:solidFill>
                  <a:schemeClr val="bg1"/>
                </a:solidFill>
              </a:rPr>
            </a:br>
            <a:r>
              <a:rPr lang="en-AU" sz="2200" dirty="0">
                <a:solidFill>
                  <a:schemeClr val="bg1"/>
                </a:solidFill>
                <a:hlinkClick r:id="rId5"/>
              </a:rPr>
              <a:t>www.earthlaws.org.au</a:t>
            </a:r>
            <a:br>
              <a:rPr lang="en-AU" sz="2200" dirty="0">
                <a:solidFill>
                  <a:schemeClr val="bg1"/>
                </a:solidFill>
              </a:rPr>
            </a:br>
            <a:endParaRPr lang="en-A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3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a2.sphotos.ak.fbcdn.net/hphotos-ak-ash4/427555_398066530207176_172772789403219_1687709_1569237214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31" y="1700808"/>
            <a:ext cx="6898203" cy="3492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81718" y="5588713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Human centred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2523" y="5576565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Earth centred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0031" y="490895"/>
            <a:ext cx="6392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Earth jurisprudence calls for us to examine the root causes of the current crisis and shift all our </a:t>
            </a:r>
            <a:r>
              <a:rPr lang="en-AU" b="1" dirty="0"/>
              <a:t>governance systems </a:t>
            </a:r>
            <a:r>
              <a:rPr lang="en-AU" dirty="0"/>
              <a:t>from human centred to Earth centred </a:t>
            </a:r>
          </a:p>
        </p:txBody>
      </p:sp>
    </p:spTree>
    <p:extLst>
      <p:ext uri="{BB962C8B-B14F-4D97-AF65-F5344CB8AC3E}">
        <p14:creationId xmlns:p14="http://schemas.microsoft.com/office/powerpoint/2010/main" val="355119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C Owner\Pictures\1 AWLA\421288_10151742084004673_35089253_n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9970"/>
            <a:ext cx="5539069" cy="609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74A0CB-3BAF-4F68-9CC5-D81593DEF6FF}"/>
              </a:ext>
            </a:extLst>
          </p:cNvPr>
          <p:cNvSpPr txBox="1"/>
          <p:nvPr/>
        </p:nvSpPr>
        <p:spPr>
          <a:xfrm>
            <a:off x="6372200" y="1988840"/>
            <a:ext cx="25298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Industrial society</a:t>
            </a:r>
          </a:p>
          <a:p>
            <a:r>
              <a:rPr lang="en-AU" dirty="0"/>
              <a:t>has failed to manage</a:t>
            </a:r>
            <a:br>
              <a:rPr lang="en-AU" dirty="0"/>
            </a:br>
            <a:r>
              <a:rPr lang="en-AU" dirty="0"/>
              <a:t>its relationship with </a:t>
            </a:r>
            <a:br>
              <a:rPr lang="en-AU" dirty="0"/>
            </a:br>
            <a:r>
              <a:rPr lang="en-AU" dirty="0"/>
              <a:t>the living world </a:t>
            </a:r>
            <a:br>
              <a:rPr lang="en-AU" dirty="0"/>
            </a:br>
            <a:r>
              <a:rPr lang="en-AU" i="1" dirty="0"/>
              <a:t>and</a:t>
            </a:r>
            <a:r>
              <a:rPr lang="en-AU" dirty="0"/>
              <a:t> its relationships </a:t>
            </a:r>
            <a:br>
              <a:rPr lang="en-AU" dirty="0"/>
            </a:br>
            <a:r>
              <a:rPr lang="en-AU" dirty="0"/>
              <a:t>between people</a:t>
            </a:r>
          </a:p>
        </p:txBody>
      </p:sp>
    </p:spTree>
    <p:extLst>
      <p:ext uri="{BB962C8B-B14F-4D97-AF65-F5344CB8AC3E}">
        <p14:creationId xmlns:p14="http://schemas.microsoft.com/office/powerpoint/2010/main" val="17155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E24064-29EC-4C2E-B603-C80659F0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C79CB58-A79C-4DC8-A40E-72FDF276D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66" y="116632"/>
            <a:ext cx="6249268" cy="6001281"/>
          </a:xfrm>
          <a:prstGeom prst="rect">
            <a:avLst/>
          </a:prstGeom>
          <a:noFill/>
          <a:ln w="9652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759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0078"/>
            <a:ext cx="5973325" cy="5736289"/>
          </a:xfrm>
        </p:spPr>
      </p:pic>
      <p:sp>
        <p:nvSpPr>
          <p:cNvPr id="5" name="TextBox 4"/>
          <p:cNvSpPr txBox="1"/>
          <p:nvPr/>
        </p:nvSpPr>
        <p:spPr>
          <a:xfrm>
            <a:off x="5046597" y="319101"/>
            <a:ext cx="2968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Education</a:t>
            </a:r>
          </a:p>
          <a:p>
            <a:pPr algn="ctr"/>
            <a:r>
              <a:rPr lang="en-AU" sz="1400" dirty="0"/>
              <a:t>Earth Arts</a:t>
            </a:r>
          </a:p>
          <a:p>
            <a:pPr algn="ctr"/>
            <a:r>
              <a:rPr lang="en-AU" sz="1400" dirty="0">
                <a:highlight>
                  <a:srgbClr val="FFFF00"/>
                </a:highlight>
              </a:rPr>
              <a:t> Cross cultural – Future Dreaming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9419" y="1691618"/>
            <a:ext cx="1407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Science</a:t>
            </a:r>
          </a:p>
          <a:p>
            <a:pPr algn="ctr"/>
            <a:r>
              <a:rPr lang="en-AU" sz="1400" dirty="0"/>
              <a:t>Ethics</a:t>
            </a:r>
            <a:br>
              <a:rPr lang="en-AU" sz="1400" dirty="0"/>
            </a:br>
            <a:r>
              <a:rPr lang="en-AU" sz="1400" dirty="0"/>
              <a:t>First Nations</a:t>
            </a:r>
          </a:p>
          <a:p>
            <a:pPr algn="ctr"/>
            <a:r>
              <a:rPr lang="en-AU" sz="1400" dirty="0" err="1"/>
              <a:t>Ecospirituality</a:t>
            </a:r>
            <a:endParaRPr lang="en-A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664443" y="3959598"/>
            <a:ext cx="21451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Earth Democracy</a:t>
            </a:r>
            <a:br>
              <a:rPr lang="en-AU" sz="1400" dirty="0"/>
            </a:br>
            <a:br>
              <a:rPr lang="en-AU" sz="1400" dirty="0"/>
            </a:br>
            <a:r>
              <a:rPr lang="en-AU" sz="1400" dirty="0"/>
              <a:t>supporting </a:t>
            </a:r>
          </a:p>
          <a:p>
            <a:pPr algn="ctr"/>
            <a:r>
              <a:rPr lang="en-AU" sz="1400" dirty="0"/>
              <a:t>community </a:t>
            </a:r>
          </a:p>
          <a:p>
            <a:pPr algn="ctr"/>
            <a:r>
              <a:rPr lang="en-AU" sz="1400" dirty="0"/>
              <a:t>Organisations</a:t>
            </a:r>
          </a:p>
          <a:p>
            <a:pPr algn="ctr"/>
            <a:endParaRPr lang="en-AU" sz="1400" dirty="0"/>
          </a:p>
          <a:p>
            <a:pPr algn="ctr"/>
            <a:r>
              <a:rPr lang="en-AU" sz="1400" dirty="0"/>
              <a:t>Ecological justice</a:t>
            </a:r>
          </a:p>
          <a:p>
            <a:pPr algn="ctr"/>
            <a:r>
              <a:rPr lang="en-AU" sz="1400" dirty="0"/>
              <a:t>Governance</a:t>
            </a:r>
          </a:p>
          <a:p>
            <a:pPr algn="ctr"/>
            <a:endParaRPr lang="en-AU" sz="1400" dirty="0"/>
          </a:p>
          <a:p>
            <a:pPr algn="ctr"/>
            <a:r>
              <a:rPr lang="en-AU" sz="1400" dirty="0"/>
              <a:t>International networks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500" y="3861048"/>
            <a:ext cx="2601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Alternative legal, economic &amp; political models</a:t>
            </a:r>
          </a:p>
          <a:p>
            <a:pPr algn="ctr"/>
            <a:endParaRPr lang="en-AU" sz="1400" dirty="0"/>
          </a:p>
          <a:p>
            <a:pPr algn="ctr"/>
            <a:r>
              <a:rPr lang="en-AU" sz="1400" dirty="0" err="1">
                <a:solidFill>
                  <a:srgbClr val="FF0000"/>
                </a:solidFill>
                <a:highlight>
                  <a:srgbClr val="FFFF00"/>
                </a:highlight>
              </a:rPr>
              <a:t>GreenPrints</a:t>
            </a:r>
            <a:endParaRPr lang="en-AU" sz="1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lang="en-AU" sz="1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AU" sz="1400" dirty="0">
                <a:solidFill>
                  <a:srgbClr val="FF0000"/>
                </a:solidFill>
                <a:highlight>
                  <a:srgbClr val="FFFF00"/>
                </a:highlight>
              </a:rPr>
              <a:t>New Economy Network </a:t>
            </a:r>
            <a:br>
              <a:rPr lang="en-AU" sz="1400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AU" sz="1400" dirty="0">
                <a:solidFill>
                  <a:srgbClr val="FF0000"/>
                </a:solidFill>
                <a:highlight>
                  <a:srgbClr val="FFFF00"/>
                </a:highlight>
              </a:rPr>
              <a:t>Australia</a:t>
            </a:r>
            <a:br>
              <a:rPr lang="en-AU" sz="1400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endParaRPr lang="en-AU" sz="1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AU" sz="1400" dirty="0">
                <a:solidFill>
                  <a:srgbClr val="FF0000"/>
                </a:solidFill>
                <a:highlight>
                  <a:srgbClr val="FFFF00"/>
                </a:highlight>
              </a:rPr>
              <a:t>Australian Peoples </a:t>
            </a:r>
          </a:p>
          <a:p>
            <a:pPr algn="ctr"/>
            <a:r>
              <a:rPr lang="en-AU" sz="1400" dirty="0">
                <a:solidFill>
                  <a:srgbClr val="FF0000"/>
                </a:solidFill>
                <a:highlight>
                  <a:srgbClr val="FFFF00"/>
                </a:highlight>
              </a:rPr>
              <a:t>Tribunal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412" y="1691618"/>
            <a:ext cx="17572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  <a:highlight>
                  <a:srgbClr val="FFFF00"/>
                </a:highlight>
              </a:rPr>
              <a:t>Rights of nature</a:t>
            </a:r>
          </a:p>
          <a:p>
            <a:pPr algn="ctr"/>
            <a:r>
              <a:rPr lang="en-AU" sz="1400" dirty="0">
                <a:highlight>
                  <a:srgbClr val="FFFF00"/>
                </a:highlight>
              </a:rPr>
              <a:t>Community rights</a:t>
            </a:r>
          </a:p>
          <a:p>
            <a:pPr algn="ctr"/>
            <a:r>
              <a:rPr lang="en-AU" sz="1400" dirty="0">
                <a:highlight>
                  <a:srgbClr val="FFFF00"/>
                </a:highlight>
              </a:rPr>
              <a:t>Ecocide</a:t>
            </a:r>
          </a:p>
          <a:p>
            <a:pPr algn="ctr"/>
            <a:r>
              <a:rPr lang="en-AU" sz="1400" dirty="0">
                <a:highlight>
                  <a:srgbClr val="FFFF00"/>
                </a:highlight>
              </a:rPr>
              <a:t>New Economy</a:t>
            </a:r>
          </a:p>
          <a:p>
            <a:pPr algn="ctr"/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3500" y="188640"/>
            <a:ext cx="296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AELA’s five core themes of work</a:t>
            </a:r>
          </a:p>
        </p:txBody>
      </p:sp>
    </p:spTree>
    <p:extLst>
      <p:ext uri="{BB962C8B-B14F-4D97-AF65-F5344CB8AC3E}">
        <p14:creationId xmlns:p14="http://schemas.microsoft.com/office/powerpoint/2010/main" val="361573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A64774-83BC-4F2C-8C04-13B53D1B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55032"/>
            <a:ext cx="8229600" cy="458228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Human </a:t>
            </a:r>
            <a:r>
              <a:rPr lang="en-US" dirty="0" err="1"/>
              <a:t>centredness</a:t>
            </a:r>
            <a:r>
              <a:rPr lang="en-US" dirty="0"/>
              <a:t> – nature as property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Pro-growth culture and governance systems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Government and corporate control of resources and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Plutocracy – elite control – government, economics, laws and governance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Top-down “standardized” approach to environmental law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Political processes and jurisdictions disconnected from physical realities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Flawed sustainability model (no ‘end game’, no ‘ecological limits’ or planetary boundaries’)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Patchwork quilt of ‘saving what’s left’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c/f to a goal of ecological health and regenerative society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Colonial culture/mindset and colonial legal system continues </a:t>
            </a:r>
          </a:p>
          <a:p>
            <a:pPr lvl="1"/>
            <a:endParaRPr lang="en-US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BB8FBB-DD5B-43E3-905D-FA505AFE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concerns - failure of ‘environmental </a:t>
            </a:r>
            <a:r>
              <a:rPr lang="en-US" i="1" dirty="0"/>
              <a:t>governance</a:t>
            </a:r>
            <a:r>
              <a:rPr lang="en-US" dirty="0"/>
              <a:t>’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17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CBD578-F0BD-470C-8DD5-7B35591C6C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Recognising</a:t>
            </a:r>
            <a:r>
              <a:rPr lang="en-US" dirty="0"/>
              <a:t> the legacy of </a:t>
            </a:r>
            <a:r>
              <a:rPr lang="en-US" dirty="0" err="1"/>
              <a:t>colonisation</a:t>
            </a:r>
            <a:r>
              <a:rPr lang="en-US" dirty="0"/>
              <a:t>, and acting to address it</a:t>
            </a:r>
            <a:endParaRPr lang="en-A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97F95C-2196-45B4-A1B6-0116A4A824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046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4781</TotalTime>
  <Words>1203</Words>
  <Application>Microsoft Office PowerPoint</Application>
  <PresentationFormat>On-screen Show (4:3)</PresentationFormat>
  <Paragraphs>195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Challenging the top-down approach of Australian environmental law:  AELA’s approach to the EPBC Act Review </vt:lpstr>
      <vt:lpstr>My presentation this evening</vt:lpstr>
      <vt:lpstr>About AELA</vt:lpstr>
      <vt:lpstr>PowerPoint Presentation</vt:lpstr>
      <vt:lpstr>PowerPoint Presentation</vt:lpstr>
      <vt:lpstr>PowerPoint Presentation</vt:lpstr>
      <vt:lpstr>PowerPoint Presentation</vt:lpstr>
      <vt:lpstr>Our concerns - failure of ‘environmental governance’ </vt:lpstr>
      <vt:lpstr>Recognising the legacy of colonisation, and acting to address it</vt:lpstr>
      <vt:lpstr>PowerPoint Presentation</vt:lpstr>
      <vt:lpstr>PowerPoint Presentation</vt:lpstr>
      <vt:lpstr>Aboriginal law and ethics </vt:lpstr>
      <vt:lpstr>Relationist Ethos</vt:lpstr>
      <vt:lpstr>Future Law – Graham and Maloney</vt:lpstr>
      <vt:lpstr>Responding to the EPBC Act</vt:lpstr>
      <vt:lpstr>Tier 1 - Major reform – Earth jurisprudence, Earth Democracy, bioregional governance</vt:lpstr>
      <vt:lpstr>21st Century thinking about limits: Planetary Boundaries</vt:lpstr>
      <vt:lpstr>PowerPoint Presentation</vt:lpstr>
      <vt:lpstr>PowerPoint Presentation</vt:lpstr>
      <vt:lpstr>PowerPoint Presentation</vt:lpstr>
      <vt:lpstr>Starting with the living world – the land is the law, the template for society</vt:lpstr>
      <vt:lpstr>What does bioregional ecological health look like in this place?</vt:lpstr>
      <vt:lpstr>Scenarios for bioregional health</vt:lpstr>
      <vt:lpstr>Nesting human society within a healthy bioregion</vt:lpstr>
      <vt:lpstr>Create human economies that fit within social goals and eco-health</vt:lpstr>
      <vt:lpstr>Bio-regional governance </vt:lpstr>
      <vt:lpstr>PowerPoint Presentation</vt:lpstr>
      <vt:lpstr>Tier 2 Recommendations – How the Governance System within which the Act operates and the Act can be reformed and improved </vt:lpstr>
      <vt:lpstr>Responding to the EPBC Act</vt:lpstr>
      <vt:lpstr>Thank you  convenor@earthlaws.org.au www.earthlaws.org.au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Law 2011</dc:title>
  <dc:creator>Michelle</dc:creator>
  <cp:lastModifiedBy>Michelle Maloney</cp:lastModifiedBy>
  <cp:revision>438</cp:revision>
  <dcterms:created xsi:type="dcterms:W3CDTF">2011-06-23T11:56:01Z</dcterms:created>
  <dcterms:modified xsi:type="dcterms:W3CDTF">2020-03-11T10:13:12Z</dcterms:modified>
</cp:coreProperties>
</file>